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60" r:id="rId5"/>
    <p:sldId id="259" r:id="rId6"/>
    <p:sldId id="261" r:id="rId7"/>
    <p:sldId id="263" r:id="rId8"/>
    <p:sldId id="262" r:id="rId9"/>
    <p:sldId id="264" r:id="rId10"/>
    <p:sldId id="265" r:id="rId11"/>
    <p:sldId id="267" r:id="rId12"/>
    <p:sldId id="266" r:id="rId13"/>
    <p:sldId id="270" r:id="rId14"/>
    <p:sldId id="268" r:id="rId15"/>
    <p:sldId id="269" r:id="rId16"/>
    <p:sldId id="271" r:id="rId17"/>
    <p:sldId id="272" r:id="rId18"/>
    <p:sldId id="273" r:id="rId19"/>
    <p:sldId id="274" r:id="rId20"/>
    <p:sldId id="275" r:id="rId21"/>
    <p:sldId id="276" r:id="rId22"/>
    <p:sldId id="277" r:id="rId23"/>
    <p:sldId id="279" r:id="rId24"/>
    <p:sldId id="278" r:id="rId25"/>
    <p:sldId id="280" r:id="rId26"/>
    <p:sldId id="281" r:id="rId27"/>
    <p:sldId id="282" r:id="rId28"/>
    <p:sldId id="283" r:id="rId29"/>
    <p:sldId id="284" r:id="rId30"/>
    <p:sldId id="285" r:id="rId31"/>
    <p:sldId id="286" r:id="rId32"/>
    <p:sldId id="287" r:id="rId33"/>
    <p:sldId id="288" r:id="rId3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4" d="100"/>
          <a:sy n="64" d="100"/>
        </p:scale>
        <p:origin x="107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283AEB-0440-472F-B07F-6916342A3B2F}" type="doc">
      <dgm:prSet loTypeId="urn:microsoft.com/office/officeart/2008/layout/LinedList" loCatId="list" qsTypeId="urn:microsoft.com/office/officeart/2005/8/quickstyle/simple1" qsCatId="simple" csTypeId="urn:microsoft.com/office/officeart/2005/8/colors/colorful5" csCatId="colorful" phldr="1"/>
      <dgm:spPr/>
    </dgm:pt>
    <dgm:pt modelId="{51FC83C6-31A8-4B87-B28B-21EFBA88DA8A}">
      <dgm:prSet phldrT="[Texte]"/>
      <dgm:spPr/>
      <dgm:t>
        <a:bodyPr/>
        <a:lstStyle/>
        <a:p>
          <a:r>
            <a:rPr lang="fr-BE" dirty="0"/>
            <a:t>1983</a:t>
          </a:r>
        </a:p>
        <a:p>
          <a:r>
            <a:rPr lang="fr-BE" dirty="0"/>
            <a:t>National Cancer </a:t>
          </a:r>
          <a:r>
            <a:rPr lang="fr-BE" dirty="0" err="1"/>
            <a:t>Registry</a:t>
          </a:r>
          <a:endParaRPr lang="fr-BE" dirty="0"/>
        </a:p>
      </dgm:t>
    </dgm:pt>
    <dgm:pt modelId="{2CC3A21B-A0CD-41FF-9426-2DC896FACD4D}" type="parTrans" cxnId="{7DFAF121-0DA7-4FFC-902E-A7FDB50C49EF}">
      <dgm:prSet/>
      <dgm:spPr/>
      <dgm:t>
        <a:bodyPr/>
        <a:lstStyle/>
        <a:p>
          <a:endParaRPr lang="fr-BE"/>
        </a:p>
      </dgm:t>
    </dgm:pt>
    <dgm:pt modelId="{095A6430-929F-4030-8258-B89D15CFED64}" type="sibTrans" cxnId="{7DFAF121-0DA7-4FFC-902E-A7FDB50C49EF}">
      <dgm:prSet/>
      <dgm:spPr/>
      <dgm:t>
        <a:bodyPr/>
        <a:lstStyle/>
        <a:p>
          <a:endParaRPr lang="fr-BE"/>
        </a:p>
      </dgm:t>
    </dgm:pt>
    <dgm:pt modelId="{943E1F49-2DE5-4A41-8340-290E4D7AB54B}">
      <dgm:prSet phldrT="[Texte]"/>
      <dgm:spPr/>
      <dgm:t>
        <a:bodyPr/>
        <a:lstStyle/>
        <a:p>
          <a:r>
            <a:rPr lang="fr-BE" dirty="0"/>
            <a:t>1994 – 2005</a:t>
          </a:r>
        </a:p>
        <a:p>
          <a:r>
            <a:rPr lang="fr-BE" dirty="0"/>
            <a:t>Cancer registration network in </a:t>
          </a:r>
          <a:r>
            <a:rPr lang="fr-BE" dirty="0" err="1"/>
            <a:t>Flanders</a:t>
          </a:r>
          <a:r>
            <a:rPr lang="fr-BE" dirty="0"/>
            <a:t> </a:t>
          </a:r>
        </a:p>
      </dgm:t>
    </dgm:pt>
    <dgm:pt modelId="{3510117F-3D29-4953-927D-F0F91CCCC98A}" type="parTrans" cxnId="{25946B68-555E-4B68-AEE3-161688AB7E18}">
      <dgm:prSet/>
      <dgm:spPr/>
      <dgm:t>
        <a:bodyPr/>
        <a:lstStyle/>
        <a:p>
          <a:endParaRPr lang="fr-BE"/>
        </a:p>
      </dgm:t>
    </dgm:pt>
    <dgm:pt modelId="{03EB558C-0518-4FF3-AC26-88F33D80E200}" type="sibTrans" cxnId="{25946B68-555E-4B68-AEE3-161688AB7E18}">
      <dgm:prSet/>
      <dgm:spPr/>
      <dgm:t>
        <a:bodyPr/>
        <a:lstStyle/>
        <a:p>
          <a:endParaRPr lang="fr-BE"/>
        </a:p>
      </dgm:t>
    </dgm:pt>
    <dgm:pt modelId="{6C55A2D9-8170-44E4-BB86-2ED6776DA0EC}">
      <dgm:prSet phldrT="[Texte]"/>
      <dgm:spPr/>
      <dgm:t>
        <a:bodyPr/>
        <a:lstStyle/>
        <a:p>
          <a:r>
            <a:rPr lang="fr-BE" dirty="0"/>
            <a:t>2003</a:t>
          </a:r>
        </a:p>
        <a:p>
          <a:r>
            <a:rPr lang="fr-BE" dirty="0" err="1"/>
            <a:t>Compulsory</a:t>
          </a:r>
          <a:r>
            <a:rPr lang="fr-BE" dirty="0"/>
            <a:t> participation  in the cancer </a:t>
          </a:r>
          <a:r>
            <a:rPr lang="fr-BE" dirty="0" err="1"/>
            <a:t>registry</a:t>
          </a:r>
          <a:endParaRPr lang="fr-BE" dirty="0"/>
        </a:p>
      </dgm:t>
    </dgm:pt>
    <dgm:pt modelId="{984AE4E0-0E56-48BE-B841-520BA5555E5E}" type="parTrans" cxnId="{B310A816-31B8-4989-BBDC-E5E8B672E08A}">
      <dgm:prSet/>
      <dgm:spPr/>
      <dgm:t>
        <a:bodyPr/>
        <a:lstStyle/>
        <a:p>
          <a:endParaRPr lang="fr-BE"/>
        </a:p>
      </dgm:t>
    </dgm:pt>
    <dgm:pt modelId="{9B1226C4-BA86-4BAC-BB12-52157B25BED0}" type="sibTrans" cxnId="{B310A816-31B8-4989-BBDC-E5E8B672E08A}">
      <dgm:prSet/>
      <dgm:spPr/>
      <dgm:t>
        <a:bodyPr/>
        <a:lstStyle/>
        <a:p>
          <a:endParaRPr lang="fr-BE"/>
        </a:p>
      </dgm:t>
    </dgm:pt>
    <dgm:pt modelId="{620F0BEB-7E6B-4B6F-90C1-83C32DD464C6}">
      <dgm:prSet/>
      <dgm:spPr/>
      <dgm:t>
        <a:bodyPr/>
        <a:lstStyle/>
        <a:p>
          <a:r>
            <a:rPr lang="fr-BE" dirty="0"/>
            <a:t>2005</a:t>
          </a:r>
        </a:p>
        <a:p>
          <a:r>
            <a:rPr lang="fr-BE" dirty="0" err="1"/>
            <a:t>Foundation</a:t>
          </a:r>
          <a:r>
            <a:rPr lang="fr-BE" dirty="0"/>
            <a:t> of the </a:t>
          </a:r>
          <a:r>
            <a:rPr lang="fr-BE" dirty="0" err="1"/>
            <a:t>Belgian</a:t>
          </a:r>
          <a:r>
            <a:rPr lang="fr-BE" dirty="0"/>
            <a:t> Cancer </a:t>
          </a:r>
          <a:r>
            <a:rPr lang="fr-BE" dirty="0" err="1"/>
            <a:t>Registry</a:t>
          </a:r>
          <a:endParaRPr lang="fr-BE" dirty="0"/>
        </a:p>
      </dgm:t>
    </dgm:pt>
    <dgm:pt modelId="{B8C86BE1-ECCE-4619-9ACA-710CF80D75C9}" type="parTrans" cxnId="{D96684C3-1557-4C81-91D1-5B8D316A6B10}">
      <dgm:prSet/>
      <dgm:spPr/>
      <dgm:t>
        <a:bodyPr/>
        <a:lstStyle/>
        <a:p>
          <a:endParaRPr lang="fr-BE"/>
        </a:p>
      </dgm:t>
    </dgm:pt>
    <dgm:pt modelId="{734B2906-64FF-49C9-8259-A510792E41E8}" type="sibTrans" cxnId="{D96684C3-1557-4C81-91D1-5B8D316A6B10}">
      <dgm:prSet/>
      <dgm:spPr/>
      <dgm:t>
        <a:bodyPr/>
        <a:lstStyle/>
        <a:p>
          <a:endParaRPr lang="fr-BE"/>
        </a:p>
      </dgm:t>
    </dgm:pt>
    <dgm:pt modelId="{8B46AAFF-2141-4835-9E7E-49ACD50AE327}">
      <dgm:prSet/>
      <dgm:spPr/>
      <dgm:t>
        <a:bodyPr/>
        <a:lstStyle/>
        <a:p>
          <a:r>
            <a:rPr lang="fr-BE" dirty="0"/>
            <a:t>2006</a:t>
          </a:r>
        </a:p>
        <a:p>
          <a:r>
            <a:rPr lang="fr-BE" dirty="0"/>
            <a:t>Legal recognition of the </a:t>
          </a:r>
          <a:r>
            <a:rPr lang="fr-BE" dirty="0" err="1"/>
            <a:t>Belgian</a:t>
          </a:r>
          <a:r>
            <a:rPr lang="fr-BE" dirty="0"/>
            <a:t> Cancer </a:t>
          </a:r>
          <a:r>
            <a:rPr lang="fr-BE" dirty="0" err="1"/>
            <a:t>Registry</a:t>
          </a:r>
          <a:endParaRPr lang="fr-BE" dirty="0"/>
        </a:p>
      </dgm:t>
    </dgm:pt>
    <dgm:pt modelId="{80705593-7630-41EC-BDFF-33E4042BE330}" type="parTrans" cxnId="{0D2B691E-38E7-4EF3-99F0-5896B0FE0B5D}">
      <dgm:prSet/>
      <dgm:spPr/>
      <dgm:t>
        <a:bodyPr/>
        <a:lstStyle/>
        <a:p>
          <a:endParaRPr lang="fr-BE"/>
        </a:p>
      </dgm:t>
    </dgm:pt>
    <dgm:pt modelId="{660F677B-ECD4-4539-9ED0-40097839B9DD}" type="sibTrans" cxnId="{0D2B691E-38E7-4EF3-99F0-5896B0FE0B5D}">
      <dgm:prSet/>
      <dgm:spPr/>
      <dgm:t>
        <a:bodyPr/>
        <a:lstStyle/>
        <a:p>
          <a:endParaRPr lang="fr-BE"/>
        </a:p>
      </dgm:t>
    </dgm:pt>
    <dgm:pt modelId="{9F04E50F-ADDD-4D0C-8851-C38F0E695DA9}" type="pres">
      <dgm:prSet presAssocID="{20283AEB-0440-472F-B07F-6916342A3B2F}" presName="vert0" presStyleCnt="0">
        <dgm:presLayoutVars>
          <dgm:dir/>
          <dgm:animOne val="branch"/>
          <dgm:animLvl val="lvl"/>
        </dgm:presLayoutVars>
      </dgm:prSet>
      <dgm:spPr/>
    </dgm:pt>
    <dgm:pt modelId="{465F596A-F005-4809-BFE6-49F376508DF1}" type="pres">
      <dgm:prSet presAssocID="{51FC83C6-31A8-4B87-B28B-21EFBA88DA8A}" presName="thickLine" presStyleLbl="alignNode1" presStyleIdx="0" presStyleCnt="5"/>
      <dgm:spPr/>
    </dgm:pt>
    <dgm:pt modelId="{2535D0FA-D3FE-450A-A199-E74C39B5C2BF}" type="pres">
      <dgm:prSet presAssocID="{51FC83C6-31A8-4B87-B28B-21EFBA88DA8A}" presName="horz1" presStyleCnt="0"/>
      <dgm:spPr/>
    </dgm:pt>
    <dgm:pt modelId="{37E85079-4C67-48A3-817F-ABFCE3BB8615}" type="pres">
      <dgm:prSet presAssocID="{51FC83C6-31A8-4B87-B28B-21EFBA88DA8A}" presName="tx1" presStyleLbl="revTx" presStyleIdx="0" presStyleCnt="5"/>
      <dgm:spPr/>
    </dgm:pt>
    <dgm:pt modelId="{1322B16B-CD23-4B0F-9B72-CE952C35323D}" type="pres">
      <dgm:prSet presAssocID="{51FC83C6-31A8-4B87-B28B-21EFBA88DA8A}" presName="vert1" presStyleCnt="0"/>
      <dgm:spPr/>
    </dgm:pt>
    <dgm:pt modelId="{BBEBE368-AF63-49B5-8365-5832D64E79A8}" type="pres">
      <dgm:prSet presAssocID="{943E1F49-2DE5-4A41-8340-290E4D7AB54B}" presName="thickLine" presStyleLbl="alignNode1" presStyleIdx="1" presStyleCnt="5"/>
      <dgm:spPr/>
    </dgm:pt>
    <dgm:pt modelId="{DA541936-E91D-4F68-9FB0-C136CF67BE63}" type="pres">
      <dgm:prSet presAssocID="{943E1F49-2DE5-4A41-8340-290E4D7AB54B}" presName="horz1" presStyleCnt="0"/>
      <dgm:spPr/>
    </dgm:pt>
    <dgm:pt modelId="{C28724F6-97AC-4221-9D82-C8C09D6CA09F}" type="pres">
      <dgm:prSet presAssocID="{943E1F49-2DE5-4A41-8340-290E4D7AB54B}" presName="tx1" presStyleLbl="revTx" presStyleIdx="1" presStyleCnt="5"/>
      <dgm:spPr/>
    </dgm:pt>
    <dgm:pt modelId="{D0F7FCF2-553F-4E38-BD6A-D9EDA3465426}" type="pres">
      <dgm:prSet presAssocID="{943E1F49-2DE5-4A41-8340-290E4D7AB54B}" presName="vert1" presStyleCnt="0"/>
      <dgm:spPr/>
    </dgm:pt>
    <dgm:pt modelId="{F6D81AC3-FA1A-48BB-BBCA-66F329C0386B}" type="pres">
      <dgm:prSet presAssocID="{6C55A2D9-8170-44E4-BB86-2ED6776DA0EC}" presName="thickLine" presStyleLbl="alignNode1" presStyleIdx="2" presStyleCnt="5"/>
      <dgm:spPr/>
    </dgm:pt>
    <dgm:pt modelId="{D4CC092D-A844-41B7-BB5A-0684232F673C}" type="pres">
      <dgm:prSet presAssocID="{6C55A2D9-8170-44E4-BB86-2ED6776DA0EC}" presName="horz1" presStyleCnt="0"/>
      <dgm:spPr/>
    </dgm:pt>
    <dgm:pt modelId="{113618CD-C73C-4289-9168-0883CF4DA840}" type="pres">
      <dgm:prSet presAssocID="{6C55A2D9-8170-44E4-BB86-2ED6776DA0EC}" presName="tx1" presStyleLbl="revTx" presStyleIdx="2" presStyleCnt="5"/>
      <dgm:spPr/>
    </dgm:pt>
    <dgm:pt modelId="{C54A15EB-6252-4EAC-92EB-961785DF890D}" type="pres">
      <dgm:prSet presAssocID="{6C55A2D9-8170-44E4-BB86-2ED6776DA0EC}" presName="vert1" presStyleCnt="0"/>
      <dgm:spPr/>
    </dgm:pt>
    <dgm:pt modelId="{3C07FF0C-391A-47C0-88A9-C66C85AFBC6D}" type="pres">
      <dgm:prSet presAssocID="{620F0BEB-7E6B-4B6F-90C1-83C32DD464C6}" presName="thickLine" presStyleLbl="alignNode1" presStyleIdx="3" presStyleCnt="5"/>
      <dgm:spPr/>
    </dgm:pt>
    <dgm:pt modelId="{0723D1E7-8EEA-4843-9FDE-30BC98FCBD02}" type="pres">
      <dgm:prSet presAssocID="{620F0BEB-7E6B-4B6F-90C1-83C32DD464C6}" presName="horz1" presStyleCnt="0"/>
      <dgm:spPr/>
    </dgm:pt>
    <dgm:pt modelId="{C7217C66-FE54-4893-B156-B35A7540CC88}" type="pres">
      <dgm:prSet presAssocID="{620F0BEB-7E6B-4B6F-90C1-83C32DD464C6}" presName="tx1" presStyleLbl="revTx" presStyleIdx="3" presStyleCnt="5"/>
      <dgm:spPr/>
    </dgm:pt>
    <dgm:pt modelId="{7F0479FB-257B-46B4-BCB7-C6315DA3CCA1}" type="pres">
      <dgm:prSet presAssocID="{620F0BEB-7E6B-4B6F-90C1-83C32DD464C6}" presName="vert1" presStyleCnt="0"/>
      <dgm:spPr/>
    </dgm:pt>
    <dgm:pt modelId="{E198E055-787C-4483-A84F-2136D3428B33}" type="pres">
      <dgm:prSet presAssocID="{8B46AAFF-2141-4835-9E7E-49ACD50AE327}" presName="thickLine" presStyleLbl="alignNode1" presStyleIdx="4" presStyleCnt="5"/>
      <dgm:spPr/>
    </dgm:pt>
    <dgm:pt modelId="{077BBCD2-6131-40AD-97D8-BE24FE3FA708}" type="pres">
      <dgm:prSet presAssocID="{8B46AAFF-2141-4835-9E7E-49ACD50AE327}" presName="horz1" presStyleCnt="0"/>
      <dgm:spPr/>
    </dgm:pt>
    <dgm:pt modelId="{0354D31B-AF38-497C-ADF4-4872B6A05025}" type="pres">
      <dgm:prSet presAssocID="{8B46AAFF-2141-4835-9E7E-49ACD50AE327}" presName="tx1" presStyleLbl="revTx" presStyleIdx="4" presStyleCnt="5"/>
      <dgm:spPr/>
    </dgm:pt>
    <dgm:pt modelId="{EB5A8127-B59F-4134-A302-101B5EE083E2}" type="pres">
      <dgm:prSet presAssocID="{8B46AAFF-2141-4835-9E7E-49ACD50AE327}" presName="vert1" presStyleCnt="0"/>
      <dgm:spPr/>
    </dgm:pt>
  </dgm:ptLst>
  <dgm:cxnLst>
    <dgm:cxn modelId="{3F65140B-2DFA-4D91-8D2A-941F6BB0F38F}" type="presOf" srcId="{943E1F49-2DE5-4A41-8340-290E4D7AB54B}" destId="{C28724F6-97AC-4221-9D82-C8C09D6CA09F}" srcOrd="0" destOrd="0" presId="urn:microsoft.com/office/officeart/2008/layout/LinedList"/>
    <dgm:cxn modelId="{4D92CF15-C240-4AB9-820E-F292C58BD7DB}" type="presOf" srcId="{20283AEB-0440-472F-B07F-6916342A3B2F}" destId="{9F04E50F-ADDD-4D0C-8851-C38F0E695DA9}" srcOrd="0" destOrd="0" presId="urn:microsoft.com/office/officeart/2008/layout/LinedList"/>
    <dgm:cxn modelId="{B310A816-31B8-4989-BBDC-E5E8B672E08A}" srcId="{20283AEB-0440-472F-B07F-6916342A3B2F}" destId="{6C55A2D9-8170-44E4-BB86-2ED6776DA0EC}" srcOrd="2" destOrd="0" parTransId="{984AE4E0-0E56-48BE-B841-520BA5555E5E}" sibTransId="{9B1226C4-BA86-4BAC-BB12-52157B25BED0}"/>
    <dgm:cxn modelId="{0D2B691E-38E7-4EF3-99F0-5896B0FE0B5D}" srcId="{20283AEB-0440-472F-B07F-6916342A3B2F}" destId="{8B46AAFF-2141-4835-9E7E-49ACD50AE327}" srcOrd="4" destOrd="0" parTransId="{80705593-7630-41EC-BDFF-33E4042BE330}" sibTransId="{660F677B-ECD4-4539-9ED0-40097839B9DD}"/>
    <dgm:cxn modelId="{7DFAF121-0DA7-4FFC-902E-A7FDB50C49EF}" srcId="{20283AEB-0440-472F-B07F-6916342A3B2F}" destId="{51FC83C6-31A8-4B87-B28B-21EFBA88DA8A}" srcOrd="0" destOrd="0" parTransId="{2CC3A21B-A0CD-41FF-9426-2DC896FACD4D}" sibTransId="{095A6430-929F-4030-8258-B89D15CFED64}"/>
    <dgm:cxn modelId="{E002952C-3961-46A6-BD0C-E4126D9DC62B}" type="presOf" srcId="{6C55A2D9-8170-44E4-BB86-2ED6776DA0EC}" destId="{113618CD-C73C-4289-9168-0883CF4DA840}" srcOrd="0" destOrd="0" presId="urn:microsoft.com/office/officeart/2008/layout/LinedList"/>
    <dgm:cxn modelId="{25946B68-555E-4B68-AEE3-161688AB7E18}" srcId="{20283AEB-0440-472F-B07F-6916342A3B2F}" destId="{943E1F49-2DE5-4A41-8340-290E4D7AB54B}" srcOrd="1" destOrd="0" parTransId="{3510117F-3D29-4953-927D-F0F91CCCC98A}" sibTransId="{03EB558C-0518-4FF3-AC26-88F33D80E200}"/>
    <dgm:cxn modelId="{DF97F956-8462-4336-9DDB-BD51E1D62E3E}" type="presOf" srcId="{620F0BEB-7E6B-4B6F-90C1-83C32DD464C6}" destId="{C7217C66-FE54-4893-B156-B35A7540CC88}" srcOrd="0" destOrd="0" presId="urn:microsoft.com/office/officeart/2008/layout/LinedList"/>
    <dgm:cxn modelId="{8FBCE6A6-5CE8-488F-8E6C-8367DC7ED4F5}" type="presOf" srcId="{8B46AAFF-2141-4835-9E7E-49ACD50AE327}" destId="{0354D31B-AF38-497C-ADF4-4872B6A05025}" srcOrd="0" destOrd="0" presId="urn:microsoft.com/office/officeart/2008/layout/LinedList"/>
    <dgm:cxn modelId="{D96684C3-1557-4C81-91D1-5B8D316A6B10}" srcId="{20283AEB-0440-472F-B07F-6916342A3B2F}" destId="{620F0BEB-7E6B-4B6F-90C1-83C32DD464C6}" srcOrd="3" destOrd="0" parTransId="{B8C86BE1-ECCE-4619-9ACA-710CF80D75C9}" sibTransId="{734B2906-64FF-49C9-8259-A510792E41E8}"/>
    <dgm:cxn modelId="{65A543FE-A220-40EE-B800-14C6678CC45C}" type="presOf" srcId="{51FC83C6-31A8-4B87-B28B-21EFBA88DA8A}" destId="{37E85079-4C67-48A3-817F-ABFCE3BB8615}" srcOrd="0" destOrd="0" presId="urn:microsoft.com/office/officeart/2008/layout/LinedList"/>
    <dgm:cxn modelId="{EFF066A7-90D0-4C71-A260-162F6D44AD8A}" type="presParOf" srcId="{9F04E50F-ADDD-4D0C-8851-C38F0E695DA9}" destId="{465F596A-F005-4809-BFE6-49F376508DF1}" srcOrd="0" destOrd="0" presId="urn:microsoft.com/office/officeart/2008/layout/LinedList"/>
    <dgm:cxn modelId="{E2058C96-CA75-441A-8DA5-43873F93B95B}" type="presParOf" srcId="{9F04E50F-ADDD-4D0C-8851-C38F0E695DA9}" destId="{2535D0FA-D3FE-450A-A199-E74C39B5C2BF}" srcOrd="1" destOrd="0" presId="urn:microsoft.com/office/officeart/2008/layout/LinedList"/>
    <dgm:cxn modelId="{EA51BF16-7990-4C39-8E93-686FD96BA946}" type="presParOf" srcId="{2535D0FA-D3FE-450A-A199-E74C39B5C2BF}" destId="{37E85079-4C67-48A3-817F-ABFCE3BB8615}" srcOrd="0" destOrd="0" presId="urn:microsoft.com/office/officeart/2008/layout/LinedList"/>
    <dgm:cxn modelId="{73FC3A74-E359-4DCA-A7D8-7079CAD74889}" type="presParOf" srcId="{2535D0FA-D3FE-450A-A199-E74C39B5C2BF}" destId="{1322B16B-CD23-4B0F-9B72-CE952C35323D}" srcOrd="1" destOrd="0" presId="urn:microsoft.com/office/officeart/2008/layout/LinedList"/>
    <dgm:cxn modelId="{DD6B566D-E7F2-4044-84EB-0925BEE51D37}" type="presParOf" srcId="{9F04E50F-ADDD-4D0C-8851-C38F0E695DA9}" destId="{BBEBE368-AF63-49B5-8365-5832D64E79A8}" srcOrd="2" destOrd="0" presId="urn:microsoft.com/office/officeart/2008/layout/LinedList"/>
    <dgm:cxn modelId="{0CC19150-750E-4973-8CB7-8738D99286D9}" type="presParOf" srcId="{9F04E50F-ADDD-4D0C-8851-C38F0E695DA9}" destId="{DA541936-E91D-4F68-9FB0-C136CF67BE63}" srcOrd="3" destOrd="0" presId="urn:microsoft.com/office/officeart/2008/layout/LinedList"/>
    <dgm:cxn modelId="{00B48342-187A-419C-9041-E82B5EC4EC26}" type="presParOf" srcId="{DA541936-E91D-4F68-9FB0-C136CF67BE63}" destId="{C28724F6-97AC-4221-9D82-C8C09D6CA09F}" srcOrd="0" destOrd="0" presId="urn:microsoft.com/office/officeart/2008/layout/LinedList"/>
    <dgm:cxn modelId="{C28CAA9B-846C-43F8-9C1F-947F7264653B}" type="presParOf" srcId="{DA541936-E91D-4F68-9FB0-C136CF67BE63}" destId="{D0F7FCF2-553F-4E38-BD6A-D9EDA3465426}" srcOrd="1" destOrd="0" presId="urn:microsoft.com/office/officeart/2008/layout/LinedList"/>
    <dgm:cxn modelId="{26F04456-F018-46E7-BFB4-D9C559B97010}" type="presParOf" srcId="{9F04E50F-ADDD-4D0C-8851-C38F0E695DA9}" destId="{F6D81AC3-FA1A-48BB-BBCA-66F329C0386B}" srcOrd="4" destOrd="0" presId="urn:microsoft.com/office/officeart/2008/layout/LinedList"/>
    <dgm:cxn modelId="{EF78C90D-6A36-431B-B553-096F59B5B6EB}" type="presParOf" srcId="{9F04E50F-ADDD-4D0C-8851-C38F0E695DA9}" destId="{D4CC092D-A844-41B7-BB5A-0684232F673C}" srcOrd="5" destOrd="0" presId="urn:microsoft.com/office/officeart/2008/layout/LinedList"/>
    <dgm:cxn modelId="{8C6C0ACF-F09B-47FB-AC36-1468BD88075A}" type="presParOf" srcId="{D4CC092D-A844-41B7-BB5A-0684232F673C}" destId="{113618CD-C73C-4289-9168-0883CF4DA840}" srcOrd="0" destOrd="0" presId="urn:microsoft.com/office/officeart/2008/layout/LinedList"/>
    <dgm:cxn modelId="{347FE779-E898-4C7F-925E-66CC404A0A62}" type="presParOf" srcId="{D4CC092D-A844-41B7-BB5A-0684232F673C}" destId="{C54A15EB-6252-4EAC-92EB-961785DF890D}" srcOrd="1" destOrd="0" presId="urn:microsoft.com/office/officeart/2008/layout/LinedList"/>
    <dgm:cxn modelId="{6F68A518-7659-4663-A3AC-F957C34D93AA}" type="presParOf" srcId="{9F04E50F-ADDD-4D0C-8851-C38F0E695DA9}" destId="{3C07FF0C-391A-47C0-88A9-C66C85AFBC6D}" srcOrd="6" destOrd="0" presId="urn:microsoft.com/office/officeart/2008/layout/LinedList"/>
    <dgm:cxn modelId="{5C03854E-7448-4A6A-9E70-1824E377F171}" type="presParOf" srcId="{9F04E50F-ADDD-4D0C-8851-C38F0E695DA9}" destId="{0723D1E7-8EEA-4843-9FDE-30BC98FCBD02}" srcOrd="7" destOrd="0" presId="urn:microsoft.com/office/officeart/2008/layout/LinedList"/>
    <dgm:cxn modelId="{58E6EB15-5CE6-4849-A965-CA1C3AF096EA}" type="presParOf" srcId="{0723D1E7-8EEA-4843-9FDE-30BC98FCBD02}" destId="{C7217C66-FE54-4893-B156-B35A7540CC88}" srcOrd="0" destOrd="0" presId="urn:microsoft.com/office/officeart/2008/layout/LinedList"/>
    <dgm:cxn modelId="{422DB156-12F5-4FDE-9461-5CA450FCA920}" type="presParOf" srcId="{0723D1E7-8EEA-4843-9FDE-30BC98FCBD02}" destId="{7F0479FB-257B-46B4-BCB7-C6315DA3CCA1}" srcOrd="1" destOrd="0" presId="urn:microsoft.com/office/officeart/2008/layout/LinedList"/>
    <dgm:cxn modelId="{BF03CC28-5A3D-461E-B321-AC8502F2D420}" type="presParOf" srcId="{9F04E50F-ADDD-4D0C-8851-C38F0E695DA9}" destId="{E198E055-787C-4483-A84F-2136D3428B33}" srcOrd="8" destOrd="0" presId="urn:microsoft.com/office/officeart/2008/layout/LinedList"/>
    <dgm:cxn modelId="{74910EF5-CB65-43E6-951A-2A853B67C88B}" type="presParOf" srcId="{9F04E50F-ADDD-4D0C-8851-C38F0E695DA9}" destId="{077BBCD2-6131-40AD-97D8-BE24FE3FA708}" srcOrd="9" destOrd="0" presId="urn:microsoft.com/office/officeart/2008/layout/LinedList"/>
    <dgm:cxn modelId="{D7E56EEF-3AAA-4960-AECE-8200A812E797}" type="presParOf" srcId="{077BBCD2-6131-40AD-97D8-BE24FE3FA708}" destId="{0354D31B-AF38-497C-ADF4-4872B6A05025}" srcOrd="0" destOrd="0" presId="urn:microsoft.com/office/officeart/2008/layout/LinedList"/>
    <dgm:cxn modelId="{106BB5C3-CC67-4D53-9764-497092D36F87}" type="presParOf" srcId="{077BBCD2-6131-40AD-97D8-BE24FE3FA708}" destId="{EB5A8127-B59F-4134-A302-101B5EE083E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CDC195-A59D-496D-B41C-8E49942D6067}" type="doc">
      <dgm:prSet loTypeId="urn:microsoft.com/office/officeart/2005/8/layout/chevron1" loCatId="process" qsTypeId="urn:microsoft.com/office/officeart/2005/8/quickstyle/simple1" qsCatId="simple" csTypeId="urn:microsoft.com/office/officeart/2005/8/colors/accent1_2" csCatId="accent1" phldr="1"/>
      <dgm:spPr/>
    </dgm:pt>
    <dgm:pt modelId="{86538C5D-14F7-455E-8F37-D8DF02C4DB85}">
      <dgm:prSet phldrT="[Texte]"/>
      <dgm:spPr/>
      <dgm:t>
        <a:bodyPr/>
        <a:lstStyle/>
        <a:p>
          <a:r>
            <a:rPr lang="fr-BE" dirty="0" err="1"/>
            <a:t>Secured</a:t>
          </a:r>
          <a:r>
            <a:rPr lang="fr-BE" dirty="0"/>
            <a:t> registration</a:t>
          </a:r>
        </a:p>
      </dgm:t>
    </dgm:pt>
    <dgm:pt modelId="{B21B1105-8DCC-40C2-96AE-EEA70537258B}" type="parTrans" cxnId="{969F0A1C-4F39-4830-9299-52402DCFCCB4}">
      <dgm:prSet/>
      <dgm:spPr/>
      <dgm:t>
        <a:bodyPr/>
        <a:lstStyle/>
        <a:p>
          <a:endParaRPr lang="fr-BE"/>
        </a:p>
      </dgm:t>
    </dgm:pt>
    <dgm:pt modelId="{D0C17EEC-576E-4EF1-8628-B1F44D42F70E}" type="sibTrans" cxnId="{969F0A1C-4F39-4830-9299-52402DCFCCB4}">
      <dgm:prSet/>
      <dgm:spPr/>
      <dgm:t>
        <a:bodyPr/>
        <a:lstStyle/>
        <a:p>
          <a:endParaRPr lang="fr-BE"/>
        </a:p>
      </dgm:t>
    </dgm:pt>
    <dgm:pt modelId="{226F6E9F-CC31-45BB-B2FF-36544556B034}">
      <dgm:prSet phldrT="[Texte]"/>
      <dgm:spPr/>
      <dgm:t>
        <a:bodyPr/>
        <a:lstStyle/>
        <a:p>
          <a:r>
            <a:rPr lang="fr-BE" dirty="0"/>
            <a:t>Input </a:t>
          </a:r>
          <a:r>
            <a:rPr lang="fr-BE" dirty="0" err="1"/>
            <a:t>own</a:t>
          </a:r>
          <a:r>
            <a:rPr lang="fr-BE" dirty="0"/>
            <a:t> data</a:t>
          </a:r>
        </a:p>
      </dgm:t>
    </dgm:pt>
    <dgm:pt modelId="{98F66F69-BFE0-4E78-A645-C50B35A25E46}" type="parTrans" cxnId="{CE1B0BEB-A7F5-446A-98A5-C1E31DC5B14F}">
      <dgm:prSet/>
      <dgm:spPr/>
      <dgm:t>
        <a:bodyPr/>
        <a:lstStyle/>
        <a:p>
          <a:endParaRPr lang="fr-BE"/>
        </a:p>
      </dgm:t>
    </dgm:pt>
    <dgm:pt modelId="{491A256F-7F93-4FD7-9B32-A0D461F6DC4E}" type="sibTrans" cxnId="{CE1B0BEB-A7F5-446A-98A5-C1E31DC5B14F}">
      <dgm:prSet/>
      <dgm:spPr/>
      <dgm:t>
        <a:bodyPr/>
        <a:lstStyle/>
        <a:p>
          <a:endParaRPr lang="fr-BE"/>
        </a:p>
      </dgm:t>
    </dgm:pt>
    <dgm:pt modelId="{7F90FC32-3314-499C-BA05-9E2C5FA03CA5}">
      <dgm:prSet phldrT="[Texte]"/>
      <dgm:spPr/>
      <dgm:t>
        <a:bodyPr/>
        <a:lstStyle/>
        <a:p>
          <a:r>
            <a:rPr lang="fr-BE" dirty="0" err="1"/>
            <a:t>Secured</a:t>
          </a:r>
          <a:r>
            <a:rPr lang="fr-BE" dirty="0"/>
            <a:t> signature of a mandate to </a:t>
          </a:r>
          <a:r>
            <a:rPr lang="fr-BE" dirty="0" err="1"/>
            <a:t>allow</a:t>
          </a:r>
          <a:r>
            <a:rPr lang="fr-BE" dirty="0"/>
            <a:t> the association to </a:t>
          </a:r>
          <a:r>
            <a:rPr lang="fr-BE" dirty="0" err="1"/>
            <a:t>acquire</a:t>
          </a:r>
          <a:r>
            <a:rPr lang="fr-BE" dirty="0"/>
            <a:t> </a:t>
          </a:r>
          <a:r>
            <a:rPr lang="fr-BE" dirty="0" err="1"/>
            <a:t>health</a:t>
          </a:r>
          <a:r>
            <a:rPr lang="fr-BE" dirty="0"/>
            <a:t> data </a:t>
          </a:r>
        </a:p>
      </dgm:t>
    </dgm:pt>
    <dgm:pt modelId="{27FD2E24-C6A5-4D86-976B-6A1256D044A7}" type="parTrans" cxnId="{85EDE367-98AC-41AF-A695-55CD32797335}">
      <dgm:prSet/>
      <dgm:spPr/>
      <dgm:t>
        <a:bodyPr/>
        <a:lstStyle/>
        <a:p>
          <a:endParaRPr lang="fr-BE"/>
        </a:p>
      </dgm:t>
    </dgm:pt>
    <dgm:pt modelId="{DE6125F9-159D-4AEB-8A0A-99C9E2A9820F}" type="sibTrans" cxnId="{85EDE367-98AC-41AF-A695-55CD32797335}">
      <dgm:prSet/>
      <dgm:spPr/>
      <dgm:t>
        <a:bodyPr/>
        <a:lstStyle/>
        <a:p>
          <a:endParaRPr lang="fr-BE"/>
        </a:p>
      </dgm:t>
    </dgm:pt>
    <dgm:pt modelId="{FC7AD6F7-449F-4459-B8D5-AB42F8E92035}">
      <dgm:prSet phldrT="[Texte]"/>
      <dgm:spPr/>
      <dgm:t>
        <a:bodyPr/>
        <a:lstStyle/>
        <a:p>
          <a:r>
            <a:rPr lang="fr-BE" dirty="0" err="1"/>
            <a:t>Secured</a:t>
          </a:r>
          <a:r>
            <a:rPr lang="fr-BE" dirty="0"/>
            <a:t> signature of an explicit consent for the </a:t>
          </a:r>
          <a:r>
            <a:rPr lang="fr-BE" dirty="0" err="1"/>
            <a:t>processing</a:t>
          </a:r>
          <a:r>
            <a:rPr lang="fr-BE" dirty="0"/>
            <a:t> of </a:t>
          </a:r>
          <a:r>
            <a:rPr lang="fr-BE" dirty="0" err="1"/>
            <a:t>health</a:t>
          </a:r>
          <a:r>
            <a:rPr lang="fr-BE" dirty="0"/>
            <a:t> data for </a:t>
          </a:r>
          <a:r>
            <a:rPr lang="fr-BE" dirty="0" err="1"/>
            <a:t>specified</a:t>
          </a:r>
          <a:r>
            <a:rPr lang="fr-BE" dirty="0"/>
            <a:t> </a:t>
          </a:r>
          <a:r>
            <a:rPr lang="fr-BE" dirty="0" err="1"/>
            <a:t>purposes</a:t>
          </a:r>
          <a:endParaRPr lang="fr-BE" dirty="0"/>
        </a:p>
      </dgm:t>
    </dgm:pt>
    <dgm:pt modelId="{27C92C0E-29F9-444E-BCFA-EB773091F776}" type="parTrans" cxnId="{D9F82132-B3FA-4180-A7C5-7E47BA4344FE}">
      <dgm:prSet/>
      <dgm:spPr/>
      <dgm:t>
        <a:bodyPr/>
        <a:lstStyle/>
        <a:p>
          <a:endParaRPr lang="fr-BE"/>
        </a:p>
      </dgm:t>
    </dgm:pt>
    <dgm:pt modelId="{7990EE1B-D0A7-44A6-80C2-713D8D6F9FB2}" type="sibTrans" cxnId="{D9F82132-B3FA-4180-A7C5-7E47BA4344FE}">
      <dgm:prSet/>
      <dgm:spPr/>
      <dgm:t>
        <a:bodyPr/>
        <a:lstStyle/>
        <a:p>
          <a:endParaRPr lang="fr-BE"/>
        </a:p>
      </dgm:t>
    </dgm:pt>
    <dgm:pt modelId="{9860713E-6C30-4D34-B8E4-6F7C2AF627B8}">
      <dgm:prSet phldrT="[Texte]"/>
      <dgm:spPr/>
      <dgm:t>
        <a:bodyPr/>
        <a:lstStyle/>
        <a:p>
          <a:r>
            <a:rPr lang="fr-BE" dirty="0"/>
            <a:t>Setting up of the Patient </a:t>
          </a:r>
          <a:r>
            <a:rPr lang="fr-BE" dirty="0" err="1"/>
            <a:t>Account</a:t>
          </a:r>
          <a:r>
            <a:rPr lang="fr-BE" dirty="0"/>
            <a:t> and </a:t>
          </a:r>
          <a:r>
            <a:rPr lang="fr-BE" dirty="0" err="1"/>
            <a:t>View</a:t>
          </a:r>
          <a:endParaRPr lang="fr-BE" dirty="0"/>
        </a:p>
      </dgm:t>
    </dgm:pt>
    <dgm:pt modelId="{CF4ABFBD-B8F7-4379-A5C5-5506DE98C41B}" type="parTrans" cxnId="{7335457D-37AD-4593-989B-385833629A68}">
      <dgm:prSet/>
      <dgm:spPr/>
      <dgm:t>
        <a:bodyPr/>
        <a:lstStyle/>
        <a:p>
          <a:endParaRPr lang="fr-BE"/>
        </a:p>
      </dgm:t>
    </dgm:pt>
    <dgm:pt modelId="{6757CEC0-3691-4229-AA3A-5578F45C5EDE}" type="sibTrans" cxnId="{7335457D-37AD-4593-989B-385833629A68}">
      <dgm:prSet/>
      <dgm:spPr/>
      <dgm:t>
        <a:bodyPr/>
        <a:lstStyle/>
        <a:p>
          <a:endParaRPr lang="fr-BE"/>
        </a:p>
      </dgm:t>
    </dgm:pt>
    <dgm:pt modelId="{39A089C4-2244-42DE-8898-8EB1EB747A08}">
      <dgm:prSet/>
      <dgm:spPr/>
      <dgm:t>
        <a:bodyPr/>
        <a:lstStyle/>
        <a:p>
          <a:r>
            <a:rPr lang="fr-BE" dirty="0" err="1"/>
            <a:t>Multilingual</a:t>
          </a:r>
          <a:r>
            <a:rPr lang="fr-BE" dirty="0"/>
            <a:t> </a:t>
          </a:r>
          <a:r>
            <a:rPr lang="fr-BE" dirty="0" err="1"/>
            <a:t>explanation</a:t>
          </a:r>
          <a:r>
            <a:rPr lang="fr-BE" dirty="0"/>
            <a:t> of the platform </a:t>
          </a:r>
          <a:r>
            <a:rPr lang="fr-BE" dirty="0" err="1"/>
            <a:t>policies</a:t>
          </a:r>
          <a:endParaRPr lang="fr-BE" dirty="0"/>
        </a:p>
      </dgm:t>
    </dgm:pt>
    <dgm:pt modelId="{22603A4F-02C4-49D4-94CF-D9C6262A5D66}" type="parTrans" cxnId="{9456A9F2-4FC7-4D0C-84C6-177F23B94393}">
      <dgm:prSet/>
      <dgm:spPr/>
      <dgm:t>
        <a:bodyPr/>
        <a:lstStyle/>
        <a:p>
          <a:endParaRPr lang="fr-BE"/>
        </a:p>
      </dgm:t>
    </dgm:pt>
    <dgm:pt modelId="{04333C2C-8477-49B1-A2D0-D3F2677852E5}" type="sibTrans" cxnId="{9456A9F2-4FC7-4D0C-84C6-177F23B94393}">
      <dgm:prSet/>
      <dgm:spPr/>
      <dgm:t>
        <a:bodyPr/>
        <a:lstStyle/>
        <a:p>
          <a:endParaRPr lang="fr-BE"/>
        </a:p>
      </dgm:t>
    </dgm:pt>
    <dgm:pt modelId="{88BCFD85-15CC-4C0C-8B19-E975DAF6280D}" type="pres">
      <dgm:prSet presAssocID="{F0CDC195-A59D-496D-B41C-8E49942D6067}" presName="Name0" presStyleCnt="0">
        <dgm:presLayoutVars>
          <dgm:dir/>
          <dgm:animLvl val="lvl"/>
          <dgm:resizeHandles val="exact"/>
        </dgm:presLayoutVars>
      </dgm:prSet>
      <dgm:spPr/>
    </dgm:pt>
    <dgm:pt modelId="{511E20A8-46D9-4511-8840-6EB4C173D245}" type="pres">
      <dgm:prSet presAssocID="{86538C5D-14F7-455E-8F37-D8DF02C4DB85}" presName="parTxOnly" presStyleLbl="node1" presStyleIdx="0" presStyleCnt="6">
        <dgm:presLayoutVars>
          <dgm:chMax val="0"/>
          <dgm:chPref val="0"/>
          <dgm:bulletEnabled val="1"/>
        </dgm:presLayoutVars>
      </dgm:prSet>
      <dgm:spPr/>
    </dgm:pt>
    <dgm:pt modelId="{27E0DE18-F7E7-4183-8106-EB2ABEFDA830}" type="pres">
      <dgm:prSet presAssocID="{D0C17EEC-576E-4EF1-8628-B1F44D42F70E}" presName="parTxOnlySpace" presStyleCnt="0"/>
      <dgm:spPr/>
    </dgm:pt>
    <dgm:pt modelId="{4922EBD1-C6EA-4726-AAFF-A40FC1925E2A}" type="pres">
      <dgm:prSet presAssocID="{39A089C4-2244-42DE-8898-8EB1EB747A08}" presName="parTxOnly" presStyleLbl="node1" presStyleIdx="1" presStyleCnt="6">
        <dgm:presLayoutVars>
          <dgm:chMax val="0"/>
          <dgm:chPref val="0"/>
          <dgm:bulletEnabled val="1"/>
        </dgm:presLayoutVars>
      </dgm:prSet>
      <dgm:spPr/>
    </dgm:pt>
    <dgm:pt modelId="{75A7C196-60AC-4376-A39F-5581D9722C53}" type="pres">
      <dgm:prSet presAssocID="{04333C2C-8477-49B1-A2D0-D3F2677852E5}" presName="parTxOnlySpace" presStyleCnt="0"/>
      <dgm:spPr/>
    </dgm:pt>
    <dgm:pt modelId="{0AB7381D-23C9-4C00-BE12-2108A9849185}" type="pres">
      <dgm:prSet presAssocID="{FC7AD6F7-449F-4459-B8D5-AB42F8E92035}" presName="parTxOnly" presStyleLbl="node1" presStyleIdx="2" presStyleCnt="6">
        <dgm:presLayoutVars>
          <dgm:chMax val="0"/>
          <dgm:chPref val="0"/>
          <dgm:bulletEnabled val="1"/>
        </dgm:presLayoutVars>
      </dgm:prSet>
      <dgm:spPr/>
    </dgm:pt>
    <dgm:pt modelId="{808E9846-6426-4037-8ABF-F7895A275F7A}" type="pres">
      <dgm:prSet presAssocID="{7990EE1B-D0A7-44A6-80C2-713D8D6F9FB2}" presName="parTxOnlySpace" presStyleCnt="0"/>
      <dgm:spPr/>
    </dgm:pt>
    <dgm:pt modelId="{B39F81A5-C050-413C-9846-2D1EACFCB9F0}" type="pres">
      <dgm:prSet presAssocID="{226F6E9F-CC31-45BB-B2FF-36544556B034}" presName="parTxOnly" presStyleLbl="node1" presStyleIdx="3" presStyleCnt="6">
        <dgm:presLayoutVars>
          <dgm:chMax val="0"/>
          <dgm:chPref val="0"/>
          <dgm:bulletEnabled val="1"/>
        </dgm:presLayoutVars>
      </dgm:prSet>
      <dgm:spPr/>
    </dgm:pt>
    <dgm:pt modelId="{FACFE4F3-C1DD-45BE-9D5D-171904C37E44}" type="pres">
      <dgm:prSet presAssocID="{491A256F-7F93-4FD7-9B32-A0D461F6DC4E}" presName="parTxOnlySpace" presStyleCnt="0"/>
      <dgm:spPr/>
    </dgm:pt>
    <dgm:pt modelId="{A74D144A-A9CF-4E70-909B-ED8FF0AEA509}" type="pres">
      <dgm:prSet presAssocID="{7F90FC32-3314-499C-BA05-9E2C5FA03CA5}" presName="parTxOnly" presStyleLbl="node1" presStyleIdx="4" presStyleCnt="6">
        <dgm:presLayoutVars>
          <dgm:chMax val="0"/>
          <dgm:chPref val="0"/>
          <dgm:bulletEnabled val="1"/>
        </dgm:presLayoutVars>
      </dgm:prSet>
      <dgm:spPr/>
    </dgm:pt>
    <dgm:pt modelId="{555EAB2D-6190-420E-B365-9A199D195FB7}" type="pres">
      <dgm:prSet presAssocID="{DE6125F9-159D-4AEB-8A0A-99C9E2A9820F}" presName="parTxOnlySpace" presStyleCnt="0"/>
      <dgm:spPr/>
    </dgm:pt>
    <dgm:pt modelId="{7DFC6BA4-190E-4095-9CB2-6085DA25F567}" type="pres">
      <dgm:prSet presAssocID="{9860713E-6C30-4D34-B8E4-6F7C2AF627B8}" presName="parTxOnly" presStyleLbl="node1" presStyleIdx="5" presStyleCnt="6">
        <dgm:presLayoutVars>
          <dgm:chMax val="0"/>
          <dgm:chPref val="0"/>
          <dgm:bulletEnabled val="1"/>
        </dgm:presLayoutVars>
      </dgm:prSet>
      <dgm:spPr/>
    </dgm:pt>
  </dgm:ptLst>
  <dgm:cxnLst>
    <dgm:cxn modelId="{1E607813-8AFB-407C-BB08-C2E5F7551453}" type="presOf" srcId="{39A089C4-2244-42DE-8898-8EB1EB747A08}" destId="{4922EBD1-C6EA-4726-AAFF-A40FC1925E2A}" srcOrd="0" destOrd="0" presId="urn:microsoft.com/office/officeart/2005/8/layout/chevron1"/>
    <dgm:cxn modelId="{4B8C5718-23E0-468F-8937-5637F28B85E5}" type="presOf" srcId="{FC7AD6F7-449F-4459-B8D5-AB42F8E92035}" destId="{0AB7381D-23C9-4C00-BE12-2108A9849185}" srcOrd="0" destOrd="0" presId="urn:microsoft.com/office/officeart/2005/8/layout/chevron1"/>
    <dgm:cxn modelId="{969F0A1C-4F39-4830-9299-52402DCFCCB4}" srcId="{F0CDC195-A59D-496D-B41C-8E49942D6067}" destId="{86538C5D-14F7-455E-8F37-D8DF02C4DB85}" srcOrd="0" destOrd="0" parTransId="{B21B1105-8DCC-40C2-96AE-EEA70537258B}" sibTransId="{D0C17EEC-576E-4EF1-8628-B1F44D42F70E}"/>
    <dgm:cxn modelId="{D9F82132-B3FA-4180-A7C5-7E47BA4344FE}" srcId="{F0CDC195-A59D-496D-B41C-8E49942D6067}" destId="{FC7AD6F7-449F-4459-B8D5-AB42F8E92035}" srcOrd="2" destOrd="0" parTransId="{27C92C0E-29F9-444E-BCFA-EB773091F776}" sibTransId="{7990EE1B-D0A7-44A6-80C2-713D8D6F9FB2}"/>
    <dgm:cxn modelId="{85EDE367-98AC-41AF-A695-55CD32797335}" srcId="{F0CDC195-A59D-496D-B41C-8E49942D6067}" destId="{7F90FC32-3314-499C-BA05-9E2C5FA03CA5}" srcOrd="4" destOrd="0" parTransId="{27FD2E24-C6A5-4D86-976B-6A1256D044A7}" sibTransId="{DE6125F9-159D-4AEB-8A0A-99C9E2A9820F}"/>
    <dgm:cxn modelId="{3E02465A-4D94-48CC-9F0F-B16406ECCF7A}" type="presOf" srcId="{7F90FC32-3314-499C-BA05-9E2C5FA03CA5}" destId="{A74D144A-A9CF-4E70-909B-ED8FF0AEA509}" srcOrd="0" destOrd="0" presId="urn:microsoft.com/office/officeart/2005/8/layout/chevron1"/>
    <dgm:cxn modelId="{7335457D-37AD-4593-989B-385833629A68}" srcId="{F0CDC195-A59D-496D-B41C-8E49942D6067}" destId="{9860713E-6C30-4D34-B8E4-6F7C2AF627B8}" srcOrd="5" destOrd="0" parTransId="{CF4ABFBD-B8F7-4379-A5C5-5506DE98C41B}" sibTransId="{6757CEC0-3691-4229-AA3A-5578F45C5EDE}"/>
    <dgm:cxn modelId="{F6A56CC8-F2A4-4F46-A3A0-EF73E96FF821}" type="presOf" srcId="{226F6E9F-CC31-45BB-B2FF-36544556B034}" destId="{B39F81A5-C050-413C-9846-2D1EACFCB9F0}" srcOrd="0" destOrd="0" presId="urn:microsoft.com/office/officeart/2005/8/layout/chevron1"/>
    <dgm:cxn modelId="{9A42C5CF-151A-49B9-A417-4B747975C6B1}" type="presOf" srcId="{9860713E-6C30-4D34-B8E4-6F7C2AF627B8}" destId="{7DFC6BA4-190E-4095-9CB2-6085DA25F567}" srcOrd="0" destOrd="0" presId="urn:microsoft.com/office/officeart/2005/8/layout/chevron1"/>
    <dgm:cxn modelId="{773C21DD-F54D-48C4-8902-44A4B96E23F2}" type="presOf" srcId="{F0CDC195-A59D-496D-B41C-8E49942D6067}" destId="{88BCFD85-15CC-4C0C-8B19-E975DAF6280D}" srcOrd="0" destOrd="0" presId="urn:microsoft.com/office/officeart/2005/8/layout/chevron1"/>
    <dgm:cxn modelId="{C2D200E4-69A3-4BB7-AFFF-3F1468E43E6F}" type="presOf" srcId="{86538C5D-14F7-455E-8F37-D8DF02C4DB85}" destId="{511E20A8-46D9-4511-8840-6EB4C173D245}" srcOrd="0" destOrd="0" presId="urn:microsoft.com/office/officeart/2005/8/layout/chevron1"/>
    <dgm:cxn modelId="{CE1B0BEB-A7F5-446A-98A5-C1E31DC5B14F}" srcId="{F0CDC195-A59D-496D-B41C-8E49942D6067}" destId="{226F6E9F-CC31-45BB-B2FF-36544556B034}" srcOrd="3" destOrd="0" parTransId="{98F66F69-BFE0-4E78-A645-C50B35A25E46}" sibTransId="{491A256F-7F93-4FD7-9B32-A0D461F6DC4E}"/>
    <dgm:cxn modelId="{9456A9F2-4FC7-4D0C-84C6-177F23B94393}" srcId="{F0CDC195-A59D-496D-B41C-8E49942D6067}" destId="{39A089C4-2244-42DE-8898-8EB1EB747A08}" srcOrd="1" destOrd="0" parTransId="{22603A4F-02C4-49D4-94CF-D9C6262A5D66}" sibTransId="{04333C2C-8477-49B1-A2D0-D3F2677852E5}"/>
    <dgm:cxn modelId="{39420C82-EE95-4E92-82F1-9F0CF88356BC}" type="presParOf" srcId="{88BCFD85-15CC-4C0C-8B19-E975DAF6280D}" destId="{511E20A8-46D9-4511-8840-6EB4C173D245}" srcOrd="0" destOrd="0" presId="urn:microsoft.com/office/officeart/2005/8/layout/chevron1"/>
    <dgm:cxn modelId="{38FC8540-BCAE-4845-8456-5709382DC0E2}" type="presParOf" srcId="{88BCFD85-15CC-4C0C-8B19-E975DAF6280D}" destId="{27E0DE18-F7E7-4183-8106-EB2ABEFDA830}" srcOrd="1" destOrd="0" presId="urn:microsoft.com/office/officeart/2005/8/layout/chevron1"/>
    <dgm:cxn modelId="{ECFE3EE5-4919-464D-B1AA-638F4BC2ACE8}" type="presParOf" srcId="{88BCFD85-15CC-4C0C-8B19-E975DAF6280D}" destId="{4922EBD1-C6EA-4726-AAFF-A40FC1925E2A}" srcOrd="2" destOrd="0" presId="urn:microsoft.com/office/officeart/2005/8/layout/chevron1"/>
    <dgm:cxn modelId="{BFE14DA2-405B-4E04-B6F0-DDB7CBB32276}" type="presParOf" srcId="{88BCFD85-15CC-4C0C-8B19-E975DAF6280D}" destId="{75A7C196-60AC-4376-A39F-5581D9722C53}" srcOrd="3" destOrd="0" presId="urn:microsoft.com/office/officeart/2005/8/layout/chevron1"/>
    <dgm:cxn modelId="{D5FE198D-423B-429D-AE84-E868001A61CB}" type="presParOf" srcId="{88BCFD85-15CC-4C0C-8B19-E975DAF6280D}" destId="{0AB7381D-23C9-4C00-BE12-2108A9849185}" srcOrd="4" destOrd="0" presId="urn:microsoft.com/office/officeart/2005/8/layout/chevron1"/>
    <dgm:cxn modelId="{36F1AEB3-088C-43A4-B5A2-5424B124A350}" type="presParOf" srcId="{88BCFD85-15CC-4C0C-8B19-E975DAF6280D}" destId="{808E9846-6426-4037-8ABF-F7895A275F7A}" srcOrd="5" destOrd="0" presId="urn:microsoft.com/office/officeart/2005/8/layout/chevron1"/>
    <dgm:cxn modelId="{084DDAA9-BEB3-4849-936F-7F87EDFE6FAE}" type="presParOf" srcId="{88BCFD85-15CC-4C0C-8B19-E975DAF6280D}" destId="{B39F81A5-C050-413C-9846-2D1EACFCB9F0}" srcOrd="6" destOrd="0" presId="urn:microsoft.com/office/officeart/2005/8/layout/chevron1"/>
    <dgm:cxn modelId="{0A681719-B9B3-48CF-9E36-717A338EFEA7}" type="presParOf" srcId="{88BCFD85-15CC-4C0C-8B19-E975DAF6280D}" destId="{FACFE4F3-C1DD-45BE-9D5D-171904C37E44}" srcOrd="7" destOrd="0" presId="urn:microsoft.com/office/officeart/2005/8/layout/chevron1"/>
    <dgm:cxn modelId="{AB41BB9A-FD6A-42FB-8CED-C83ED7B7573D}" type="presParOf" srcId="{88BCFD85-15CC-4C0C-8B19-E975DAF6280D}" destId="{A74D144A-A9CF-4E70-909B-ED8FF0AEA509}" srcOrd="8" destOrd="0" presId="urn:microsoft.com/office/officeart/2005/8/layout/chevron1"/>
    <dgm:cxn modelId="{C3B108F7-7D4A-4D1A-B947-4F7F86BDAE7A}" type="presParOf" srcId="{88BCFD85-15CC-4C0C-8B19-E975DAF6280D}" destId="{555EAB2D-6190-420E-B365-9A199D195FB7}" srcOrd="9" destOrd="0" presId="urn:microsoft.com/office/officeart/2005/8/layout/chevron1"/>
    <dgm:cxn modelId="{8884217F-49E3-4B7A-B71F-EC121F118E6D}" type="presParOf" srcId="{88BCFD85-15CC-4C0C-8B19-E975DAF6280D}" destId="{7DFC6BA4-190E-4095-9CB2-6085DA25F567}"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32DB52-FCC9-484F-8F98-A9D21F129D24}" type="doc">
      <dgm:prSet loTypeId="urn:microsoft.com/office/officeart/2005/8/layout/chevron1" loCatId="process" qsTypeId="urn:microsoft.com/office/officeart/2005/8/quickstyle/simple1" qsCatId="simple" csTypeId="urn:microsoft.com/office/officeart/2005/8/colors/accent1_2" csCatId="accent1" phldr="1"/>
      <dgm:spPr/>
    </dgm:pt>
    <dgm:pt modelId="{7DF17F34-71A2-4CF5-9200-B68E9267D356}">
      <dgm:prSet phldrT="[Texte]"/>
      <dgm:spPr/>
      <dgm:t>
        <a:bodyPr/>
        <a:lstStyle/>
        <a:p>
          <a:r>
            <a:rPr lang="fr-BE" dirty="0" err="1"/>
            <a:t>Reception</a:t>
          </a:r>
          <a:r>
            <a:rPr lang="fr-BE" dirty="0"/>
            <a:t> of </a:t>
          </a:r>
          <a:r>
            <a:rPr lang="fr-BE" dirty="0" err="1"/>
            <a:t>formal</a:t>
          </a:r>
          <a:r>
            <a:rPr lang="fr-BE" dirty="0"/>
            <a:t> data </a:t>
          </a:r>
          <a:r>
            <a:rPr lang="fr-BE" dirty="0" err="1"/>
            <a:t>request</a:t>
          </a:r>
          <a:endParaRPr lang="fr-BE" dirty="0"/>
        </a:p>
      </dgm:t>
    </dgm:pt>
    <dgm:pt modelId="{DE48796A-5E63-4360-A037-1AF997B3EA4F}" type="parTrans" cxnId="{043B4F8C-257E-4CBF-B0D8-426E25ABA83D}">
      <dgm:prSet/>
      <dgm:spPr/>
      <dgm:t>
        <a:bodyPr/>
        <a:lstStyle/>
        <a:p>
          <a:endParaRPr lang="fr-BE"/>
        </a:p>
      </dgm:t>
    </dgm:pt>
    <dgm:pt modelId="{301A6987-F577-412D-8A61-3DA1B54BB9AB}" type="sibTrans" cxnId="{043B4F8C-257E-4CBF-B0D8-426E25ABA83D}">
      <dgm:prSet/>
      <dgm:spPr/>
      <dgm:t>
        <a:bodyPr/>
        <a:lstStyle/>
        <a:p>
          <a:endParaRPr lang="fr-BE"/>
        </a:p>
      </dgm:t>
    </dgm:pt>
    <dgm:pt modelId="{9E6B3ADF-47AC-4979-90D6-4EC4A31BABB3}">
      <dgm:prSet phldrT="[Texte]"/>
      <dgm:spPr/>
      <dgm:t>
        <a:bodyPr/>
        <a:lstStyle/>
        <a:p>
          <a:r>
            <a:rPr lang="fr-BE" dirty="0" err="1"/>
            <a:t>Secured</a:t>
          </a:r>
          <a:r>
            <a:rPr lang="fr-BE" dirty="0"/>
            <a:t> Login</a:t>
          </a:r>
        </a:p>
      </dgm:t>
    </dgm:pt>
    <dgm:pt modelId="{CBE5CC3B-41F9-4D51-A2A8-F1840C07FA61}" type="parTrans" cxnId="{E886F102-B37E-4E17-8DA7-803A78AF4B29}">
      <dgm:prSet/>
      <dgm:spPr/>
      <dgm:t>
        <a:bodyPr/>
        <a:lstStyle/>
        <a:p>
          <a:endParaRPr lang="fr-BE"/>
        </a:p>
      </dgm:t>
    </dgm:pt>
    <dgm:pt modelId="{DFD77209-486D-478A-B787-A68854A78CE0}" type="sibTrans" cxnId="{E886F102-B37E-4E17-8DA7-803A78AF4B29}">
      <dgm:prSet/>
      <dgm:spPr/>
      <dgm:t>
        <a:bodyPr/>
        <a:lstStyle/>
        <a:p>
          <a:endParaRPr lang="fr-BE"/>
        </a:p>
      </dgm:t>
    </dgm:pt>
    <dgm:pt modelId="{8640E3C7-869D-43E0-A97C-187A5FA82119}">
      <dgm:prSet phldrT="[Texte]"/>
      <dgm:spPr/>
      <dgm:t>
        <a:bodyPr/>
        <a:lstStyle/>
        <a:p>
          <a:r>
            <a:rPr lang="fr-BE" dirty="0" err="1"/>
            <a:t>Multilingual</a:t>
          </a:r>
          <a:r>
            <a:rPr lang="fr-BE" dirty="0"/>
            <a:t> </a:t>
          </a:r>
          <a:r>
            <a:rPr lang="fr-BE" dirty="0" err="1"/>
            <a:t>explanation</a:t>
          </a:r>
          <a:r>
            <a:rPr lang="fr-BE" dirty="0"/>
            <a:t> of the platform </a:t>
          </a:r>
          <a:r>
            <a:rPr lang="fr-BE" dirty="0" err="1"/>
            <a:t>policies</a:t>
          </a:r>
          <a:r>
            <a:rPr lang="fr-BE" dirty="0"/>
            <a:t> and code of </a:t>
          </a:r>
          <a:r>
            <a:rPr lang="fr-BE" dirty="0" err="1"/>
            <a:t>ethics</a:t>
          </a:r>
          <a:endParaRPr lang="fr-BE" dirty="0"/>
        </a:p>
      </dgm:t>
    </dgm:pt>
    <dgm:pt modelId="{0AC91784-0F11-4032-A2D2-213ED3F3AF23}" type="parTrans" cxnId="{55F32E4D-9D1C-4EBD-B20C-EA74C7E42AD9}">
      <dgm:prSet/>
      <dgm:spPr/>
      <dgm:t>
        <a:bodyPr/>
        <a:lstStyle/>
        <a:p>
          <a:endParaRPr lang="fr-BE"/>
        </a:p>
      </dgm:t>
    </dgm:pt>
    <dgm:pt modelId="{577AA43A-8B86-452A-BF2A-E4EE2417C600}" type="sibTrans" cxnId="{55F32E4D-9D1C-4EBD-B20C-EA74C7E42AD9}">
      <dgm:prSet/>
      <dgm:spPr/>
      <dgm:t>
        <a:bodyPr/>
        <a:lstStyle/>
        <a:p>
          <a:endParaRPr lang="fr-BE"/>
        </a:p>
      </dgm:t>
    </dgm:pt>
    <dgm:pt modelId="{0486717E-D693-4114-B7E0-D71C149EE075}">
      <dgm:prSet/>
      <dgm:spPr/>
      <dgm:t>
        <a:bodyPr/>
        <a:lstStyle/>
        <a:p>
          <a:r>
            <a:rPr lang="fr-BE" dirty="0" err="1"/>
            <a:t>Secured</a:t>
          </a:r>
          <a:r>
            <a:rPr lang="fr-BE" dirty="0"/>
            <a:t> data provisioning </a:t>
          </a:r>
          <a:r>
            <a:rPr lang="fr-BE" dirty="0" err="1"/>
            <a:t>environment</a:t>
          </a:r>
          <a:r>
            <a:rPr lang="fr-BE" dirty="0"/>
            <a:t>: </a:t>
          </a:r>
          <a:r>
            <a:rPr lang="fr-BE" dirty="0" err="1"/>
            <a:t>upload</a:t>
          </a:r>
          <a:r>
            <a:rPr lang="fr-BE" dirty="0"/>
            <a:t> document or </a:t>
          </a:r>
          <a:r>
            <a:rPr lang="fr-BE" dirty="0" err="1"/>
            <a:t>fill</a:t>
          </a:r>
          <a:r>
            <a:rPr lang="fr-BE" dirty="0"/>
            <a:t> out a </a:t>
          </a:r>
          <a:r>
            <a:rPr lang="fr-BE" dirty="0" err="1"/>
            <a:t>form</a:t>
          </a:r>
          <a:endParaRPr lang="fr-BE" dirty="0"/>
        </a:p>
      </dgm:t>
    </dgm:pt>
    <dgm:pt modelId="{AEA53BB9-BC2F-4014-9962-68ACF3166A74}" type="parTrans" cxnId="{3A97F797-46F2-4737-AA01-808C9AA637F9}">
      <dgm:prSet/>
      <dgm:spPr/>
      <dgm:t>
        <a:bodyPr/>
        <a:lstStyle/>
        <a:p>
          <a:endParaRPr lang="fr-BE"/>
        </a:p>
      </dgm:t>
    </dgm:pt>
    <dgm:pt modelId="{B2524769-6BDA-4036-B7DC-D00EEB795152}" type="sibTrans" cxnId="{3A97F797-46F2-4737-AA01-808C9AA637F9}">
      <dgm:prSet/>
      <dgm:spPr/>
      <dgm:t>
        <a:bodyPr/>
        <a:lstStyle/>
        <a:p>
          <a:endParaRPr lang="fr-BE"/>
        </a:p>
      </dgm:t>
    </dgm:pt>
    <dgm:pt modelId="{7F38D629-FB13-4ACF-A82B-EC7BC60344F3}">
      <dgm:prSet/>
      <dgm:spPr/>
      <dgm:t>
        <a:bodyPr/>
        <a:lstStyle/>
        <a:p>
          <a:r>
            <a:rPr lang="fr-BE" dirty="0" err="1"/>
            <a:t>Aknowledgment</a:t>
          </a:r>
          <a:r>
            <a:rPr lang="fr-BE" dirty="0"/>
            <a:t> and </a:t>
          </a:r>
          <a:r>
            <a:rPr lang="fr-BE" dirty="0" err="1"/>
            <a:t>legal</a:t>
          </a:r>
          <a:r>
            <a:rPr lang="fr-BE" dirty="0"/>
            <a:t> documentation</a:t>
          </a:r>
        </a:p>
      </dgm:t>
    </dgm:pt>
    <dgm:pt modelId="{035D3E2B-D436-4EE3-B789-AF8CABBAA108}" type="parTrans" cxnId="{B41EC396-C7ED-488C-8B96-40B136872190}">
      <dgm:prSet/>
      <dgm:spPr/>
      <dgm:t>
        <a:bodyPr/>
        <a:lstStyle/>
        <a:p>
          <a:endParaRPr lang="fr-BE"/>
        </a:p>
      </dgm:t>
    </dgm:pt>
    <dgm:pt modelId="{C397A841-80A8-49E5-B285-BBF701861A7A}" type="sibTrans" cxnId="{B41EC396-C7ED-488C-8B96-40B136872190}">
      <dgm:prSet/>
      <dgm:spPr/>
      <dgm:t>
        <a:bodyPr/>
        <a:lstStyle/>
        <a:p>
          <a:endParaRPr lang="fr-BE"/>
        </a:p>
      </dgm:t>
    </dgm:pt>
    <dgm:pt modelId="{5D18CB40-28D9-4F5E-AD82-C1691C040039}">
      <dgm:prSet/>
      <dgm:spPr/>
      <dgm:t>
        <a:bodyPr/>
        <a:lstStyle/>
        <a:p>
          <a:r>
            <a:rPr lang="fr-BE" dirty="0" err="1"/>
            <a:t>Contractual</a:t>
          </a:r>
          <a:r>
            <a:rPr lang="fr-BE" dirty="0"/>
            <a:t> </a:t>
          </a:r>
          <a:r>
            <a:rPr lang="fr-BE" dirty="0" err="1"/>
            <a:t>agreements</a:t>
          </a:r>
          <a:endParaRPr lang="fr-BE" dirty="0"/>
        </a:p>
      </dgm:t>
    </dgm:pt>
    <dgm:pt modelId="{800A0888-93E6-4B7E-8425-DCC98D225642}" type="parTrans" cxnId="{F39F1253-906E-4AF4-B126-7003E1E296E9}">
      <dgm:prSet/>
      <dgm:spPr/>
      <dgm:t>
        <a:bodyPr/>
        <a:lstStyle/>
        <a:p>
          <a:endParaRPr lang="fr-BE"/>
        </a:p>
      </dgm:t>
    </dgm:pt>
    <dgm:pt modelId="{AB45639F-8735-4E7E-9950-0802A2B2F17E}" type="sibTrans" cxnId="{F39F1253-906E-4AF4-B126-7003E1E296E9}">
      <dgm:prSet/>
      <dgm:spPr/>
      <dgm:t>
        <a:bodyPr/>
        <a:lstStyle/>
        <a:p>
          <a:endParaRPr lang="fr-BE"/>
        </a:p>
      </dgm:t>
    </dgm:pt>
    <dgm:pt modelId="{4869AFF8-48EC-4B37-85E9-F901999F8A82}" type="pres">
      <dgm:prSet presAssocID="{7E32DB52-FCC9-484F-8F98-A9D21F129D24}" presName="Name0" presStyleCnt="0">
        <dgm:presLayoutVars>
          <dgm:dir/>
          <dgm:animLvl val="lvl"/>
          <dgm:resizeHandles val="exact"/>
        </dgm:presLayoutVars>
      </dgm:prSet>
      <dgm:spPr/>
    </dgm:pt>
    <dgm:pt modelId="{7F06EBCE-B76F-4D5F-AD06-9A4255E57576}" type="pres">
      <dgm:prSet presAssocID="{7DF17F34-71A2-4CF5-9200-B68E9267D356}" presName="parTxOnly" presStyleLbl="node1" presStyleIdx="0" presStyleCnt="6">
        <dgm:presLayoutVars>
          <dgm:chMax val="0"/>
          <dgm:chPref val="0"/>
          <dgm:bulletEnabled val="1"/>
        </dgm:presLayoutVars>
      </dgm:prSet>
      <dgm:spPr/>
    </dgm:pt>
    <dgm:pt modelId="{3DC750EE-0707-495F-B8E6-F83F0E0AB982}" type="pres">
      <dgm:prSet presAssocID="{301A6987-F577-412D-8A61-3DA1B54BB9AB}" presName="parTxOnlySpace" presStyleCnt="0"/>
      <dgm:spPr/>
    </dgm:pt>
    <dgm:pt modelId="{996A0BD3-7AEB-47C2-9BA0-3A9C47BE9654}" type="pres">
      <dgm:prSet presAssocID="{9E6B3ADF-47AC-4979-90D6-4EC4A31BABB3}" presName="parTxOnly" presStyleLbl="node1" presStyleIdx="1" presStyleCnt="6">
        <dgm:presLayoutVars>
          <dgm:chMax val="0"/>
          <dgm:chPref val="0"/>
          <dgm:bulletEnabled val="1"/>
        </dgm:presLayoutVars>
      </dgm:prSet>
      <dgm:spPr/>
    </dgm:pt>
    <dgm:pt modelId="{2BBB04C8-79E8-444D-9115-F2CB60E14CAD}" type="pres">
      <dgm:prSet presAssocID="{DFD77209-486D-478A-B787-A68854A78CE0}" presName="parTxOnlySpace" presStyleCnt="0"/>
      <dgm:spPr/>
    </dgm:pt>
    <dgm:pt modelId="{A223E7A4-D21E-4DB1-B914-FF55B32A6D7E}" type="pres">
      <dgm:prSet presAssocID="{8640E3C7-869D-43E0-A97C-187A5FA82119}" presName="parTxOnly" presStyleLbl="node1" presStyleIdx="2" presStyleCnt="6">
        <dgm:presLayoutVars>
          <dgm:chMax val="0"/>
          <dgm:chPref val="0"/>
          <dgm:bulletEnabled val="1"/>
        </dgm:presLayoutVars>
      </dgm:prSet>
      <dgm:spPr/>
    </dgm:pt>
    <dgm:pt modelId="{AA409E4C-5B52-45CE-B7FF-D72DFDC25B1A}" type="pres">
      <dgm:prSet presAssocID="{577AA43A-8B86-452A-BF2A-E4EE2417C600}" presName="parTxOnlySpace" presStyleCnt="0"/>
      <dgm:spPr/>
    </dgm:pt>
    <dgm:pt modelId="{1A86D747-D905-4DB7-B7F6-1203D344CA21}" type="pres">
      <dgm:prSet presAssocID="{5D18CB40-28D9-4F5E-AD82-C1691C040039}" presName="parTxOnly" presStyleLbl="node1" presStyleIdx="3" presStyleCnt="6">
        <dgm:presLayoutVars>
          <dgm:chMax val="0"/>
          <dgm:chPref val="0"/>
          <dgm:bulletEnabled val="1"/>
        </dgm:presLayoutVars>
      </dgm:prSet>
      <dgm:spPr/>
    </dgm:pt>
    <dgm:pt modelId="{7CB384B4-B15F-43BA-9F8A-91949C655FD6}" type="pres">
      <dgm:prSet presAssocID="{AB45639F-8735-4E7E-9950-0802A2B2F17E}" presName="parTxOnlySpace" presStyleCnt="0"/>
      <dgm:spPr/>
    </dgm:pt>
    <dgm:pt modelId="{03C2A539-699B-4ADD-804B-22AC0A961CDD}" type="pres">
      <dgm:prSet presAssocID="{0486717E-D693-4114-B7E0-D71C149EE075}" presName="parTxOnly" presStyleLbl="node1" presStyleIdx="4" presStyleCnt="6">
        <dgm:presLayoutVars>
          <dgm:chMax val="0"/>
          <dgm:chPref val="0"/>
          <dgm:bulletEnabled val="1"/>
        </dgm:presLayoutVars>
      </dgm:prSet>
      <dgm:spPr/>
    </dgm:pt>
    <dgm:pt modelId="{14D3A551-42DA-4B24-8942-B5949B8A129D}" type="pres">
      <dgm:prSet presAssocID="{B2524769-6BDA-4036-B7DC-D00EEB795152}" presName="parTxOnlySpace" presStyleCnt="0"/>
      <dgm:spPr/>
    </dgm:pt>
    <dgm:pt modelId="{F5F46D5D-36EA-4C46-9C37-6822A9CFAB28}" type="pres">
      <dgm:prSet presAssocID="{7F38D629-FB13-4ACF-A82B-EC7BC60344F3}" presName="parTxOnly" presStyleLbl="node1" presStyleIdx="5" presStyleCnt="6">
        <dgm:presLayoutVars>
          <dgm:chMax val="0"/>
          <dgm:chPref val="0"/>
          <dgm:bulletEnabled val="1"/>
        </dgm:presLayoutVars>
      </dgm:prSet>
      <dgm:spPr/>
    </dgm:pt>
  </dgm:ptLst>
  <dgm:cxnLst>
    <dgm:cxn modelId="{E886F102-B37E-4E17-8DA7-803A78AF4B29}" srcId="{7E32DB52-FCC9-484F-8F98-A9D21F129D24}" destId="{9E6B3ADF-47AC-4979-90D6-4EC4A31BABB3}" srcOrd="1" destOrd="0" parTransId="{CBE5CC3B-41F9-4D51-A2A8-F1840C07FA61}" sibTransId="{DFD77209-486D-478A-B787-A68854A78CE0}"/>
    <dgm:cxn modelId="{E01BA20C-B9AD-467A-B7D6-FDFF64DC06E9}" type="presOf" srcId="{7DF17F34-71A2-4CF5-9200-B68E9267D356}" destId="{7F06EBCE-B76F-4D5F-AD06-9A4255E57576}" srcOrd="0" destOrd="0" presId="urn:microsoft.com/office/officeart/2005/8/layout/chevron1"/>
    <dgm:cxn modelId="{A5FDAD13-3CC2-494B-853D-7CE91D6450C6}" type="presOf" srcId="{7F38D629-FB13-4ACF-A82B-EC7BC60344F3}" destId="{F5F46D5D-36EA-4C46-9C37-6822A9CFAB28}" srcOrd="0" destOrd="0" presId="urn:microsoft.com/office/officeart/2005/8/layout/chevron1"/>
    <dgm:cxn modelId="{4A943369-3EB3-4C85-9FC7-DCA930FFA40A}" type="presOf" srcId="{9E6B3ADF-47AC-4979-90D6-4EC4A31BABB3}" destId="{996A0BD3-7AEB-47C2-9BA0-3A9C47BE9654}" srcOrd="0" destOrd="0" presId="urn:microsoft.com/office/officeart/2005/8/layout/chevron1"/>
    <dgm:cxn modelId="{55F32E4D-9D1C-4EBD-B20C-EA74C7E42AD9}" srcId="{7E32DB52-FCC9-484F-8F98-A9D21F129D24}" destId="{8640E3C7-869D-43E0-A97C-187A5FA82119}" srcOrd="2" destOrd="0" parTransId="{0AC91784-0F11-4032-A2D2-213ED3F3AF23}" sibTransId="{577AA43A-8B86-452A-BF2A-E4EE2417C600}"/>
    <dgm:cxn modelId="{F39F1253-906E-4AF4-B126-7003E1E296E9}" srcId="{7E32DB52-FCC9-484F-8F98-A9D21F129D24}" destId="{5D18CB40-28D9-4F5E-AD82-C1691C040039}" srcOrd="3" destOrd="0" parTransId="{800A0888-93E6-4B7E-8425-DCC98D225642}" sibTransId="{AB45639F-8735-4E7E-9950-0802A2B2F17E}"/>
    <dgm:cxn modelId="{29692877-DB18-4341-A88F-32F533D755C7}" type="presOf" srcId="{8640E3C7-869D-43E0-A97C-187A5FA82119}" destId="{A223E7A4-D21E-4DB1-B914-FF55B32A6D7E}" srcOrd="0" destOrd="0" presId="urn:microsoft.com/office/officeart/2005/8/layout/chevron1"/>
    <dgm:cxn modelId="{043B4F8C-257E-4CBF-B0D8-426E25ABA83D}" srcId="{7E32DB52-FCC9-484F-8F98-A9D21F129D24}" destId="{7DF17F34-71A2-4CF5-9200-B68E9267D356}" srcOrd="0" destOrd="0" parTransId="{DE48796A-5E63-4360-A037-1AF997B3EA4F}" sibTransId="{301A6987-F577-412D-8A61-3DA1B54BB9AB}"/>
    <dgm:cxn modelId="{B41EC396-C7ED-488C-8B96-40B136872190}" srcId="{7E32DB52-FCC9-484F-8F98-A9D21F129D24}" destId="{7F38D629-FB13-4ACF-A82B-EC7BC60344F3}" srcOrd="5" destOrd="0" parTransId="{035D3E2B-D436-4EE3-B789-AF8CABBAA108}" sibTransId="{C397A841-80A8-49E5-B285-BBF701861A7A}"/>
    <dgm:cxn modelId="{3A97F797-46F2-4737-AA01-808C9AA637F9}" srcId="{7E32DB52-FCC9-484F-8F98-A9D21F129D24}" destId="{0486717E-D693-4114-B7E0-D71C149EE075}" srcOrd="4" destOrd="0" parTransId="{AEA53BB9-BC2F-4014-9962-68ACF3166A74}" sibTransId="{B2524769-6BDA-4036-B7DC-D00EEB795152}"/>
    <dgm:cxn modelId="{C53E68A1-C5BC-456E-9309-26F1A2DC3380}" type="presOf" srcId="{7E32DB52-FCC9-484F-8F98-A9D21F129D24}" destId="{4869AFF8-48EC-4B37-85E9-F901999F8A82}" srcOrd="0" destOrd="0" presId="urn:microsoft.com/office/officeart/2005/8/layout/chevron1"/>
    <dgm:cxn modelId="{649448A3-2EB6-4D76-9336-C0238932DE6A}" type="presOf" srcId="{5D18CB40-28D9-4F5E-AD82-C1691C040039}" destId="{1A86D747-D905-4DB7-B7F6-1203D344CA21}" srcOrd="0" destOrd="0" presId="urn:microsoft.com/office/officeart/2005/8/layout/chevron1"/>
    <dgm:cxn modelId="{B70ADAB0-A698-4168-8CCF-CDE954501852}" type="presOf" srcId="{0486717E-D693-4114-B7E0-D71C149EE075}" destId="{03C2A539-699B-4ADD-804B-22AC0A961CDD}" srcOrd="0" destOrd="0" presId="urn:microsoft.com/office/officeart/2005/8/layout/chevron1"/>
    <dgm:cxn modelId="{9934B253-EA1A-4C55-9BB0-C6D25441D2FE}" type="presParOf" srcId="{4869AFF8-48EC-4B37-85E9-F901999F8A82}" destId="{7F06EBCE-B76F-4D5F-AD06-9A4255E57576}" srcOrd="0" destOrd="0" presId="urn:microsoft.com/office/officeart/2005/8/layout/chevron1"/>
    <dgm:cxn modelId="{FCD1F696-43D2-4587-9368-F0A2A3580712}" type="presParOf" srcId="{4869AFF8-48EC-4B37-85E9-F901999F8A82}" destId="{3DC750EE-0707-495F-B8E6-F83F0E0AB982}" srcOrd="1" destOrd="0" presId="urn:microsoft.com/office/officeart/2005/8/layout/chevron1"/>
    <dgm:cxn modelId="{ABCF4F28-5AC5-4154-8B8F-1C1FD13E8B59}" type="presParOf" srcId="{4869AFF8-48EC-4B37-85E9-F901999F8A82}" destId="{996A0BD3-7AEB-47C2-9BA0-3A9C47BE9654}" srcOrd="2" destOrd="0" presId="urn:microsoft.com/office/officeart/2005/8/layout/chevron1"/>
    <dgm:cxn modelId="{69ABBD33-CD51-485F-A740-8426C1093121}" type="presParOf" srcId="{4869AFF8-48EC-4B37-85E9-F901999F8A82}" destId="{2BBB04C8-79E8-444D-9115-F2CB60E14CAD}" srcOrd="3" destOrd="0" presId="urn:microsoft.com/office/officeart/2005/8/layout/chevron1"/>
    <dgm:cxn modelId="{D11BD5CC-AED4-4241-8012-B82D9C712DA7}" type="presParOf" srcId="{4869AFF8-48EC-4B37-85E9-F901999F8A82}" destId="{A223E7A4-D21E-4DB1-B914-FF55B32A6D7E}" srcOrd="4" destOrd="0" presId="urn:microsoft.com/office/officeart/2005/8/layout/chevron1"/>
    <dgm:cxn modelId="{DA16BBCF-5FBC-4531-A20D-7B39B9D70DAD}" type="presParOf" srcId="{4869AFF8-48EC-4B37-85E9-F901999F8A82}" destId="{AA409E4C-5B52-45CE-B7FF-D72DFDC25B1A}" srcOrd="5" destOrd="0" presId="urn:microsoft.com/office/officeart/2005/8/layout/chevron1"/>
    <dgm:cxn modelId="{6F96F7F8-1265-4E3E-8479-F4A821F6C34A}" type="presParOf" srcId="{4869AFF8-48EC-4B37-85E9-F901999F8A82}" destId="{1A86D747-D905-4DB7-B7F6-1203D344CA21}" srcOrd="6" destOrd="0" presId="urn:microsoft.com/office/officeart/2005/8/layout/chevron1"/>
    <dgm:cxn modelId="{147FBB74-583B-4F8F-8C7E-2249D26C3A1B}" type="presParOf" srcId="{4869AFF8-48EC-4B37-85E9-F901999F8A82}" destId="{7CB384B4-B15F-43BA-9F8A-91949C655FD6}" srcOrd="7" destOrd="0" presId="urn:microsoft.com/office/officeart/2005/8/layout/chevron1"/>
    <dgm:cxn modelId="{97555ADF-DA33-4D94-A991-36FBDEF8C3F1}" type="presParOf" srcId="{4869AFF8-48EC-4B37-85E9-F901999F8A82}" destId="{03C2A539-699B-4ADD-804B-22AC0A961CDD}" srcOrd="8" destOrd="0" presId="urn:microsoft.com/office/officeart/2005/8/layout/chevron1"/>
    <dgm:cxn modelId="{CA3F090F-71C6-4868-9371-E7EB6E433065}" type="presParOf" srcId="{4869AFF8-48EC-4B37-85E9-F901999F8A82}" destId="{14D3A551-42DA-4B24-8942-B5949B8A129D}" srcOrd="9" destOrd="0" presId="urn:microsoft.com/office/officeart/2005/8/layout/chevron1"/>
    <dgm:cxn modelId="{B932E7E2-D2E7-4AE0-AEA9-8D4291AE342C}" type="presParOf" srcId="{4869AFF8-48EC-4B37-85E9-F901999F8A82}" destId="{F5F46D5D-36EA-4C46-9C37-6822A9CFAB28}" srcOrd="10"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CDC195-A59D-496D-B41C-8E49942D6067}" type="doc">
      <dgm:prSet loTypeId="urn:microsoft.com/office/officeart/2005/8/layout/chevron1" loCatId="process" qsTypeId="urn:microsoft.com/office/officeart/2005/8/quickstyle/simple1" qsCatId="simple" csTypeId="urn:microsoft.com/office/officeart/2005/8/colors/accent1_2" csCatId="accent1" phldr="1"/>
      <dgm:spPr/>
    </dgm:pt>
    <dgm:pt modelId="{86538C5D-14F7-455E-8F37-D8DF02C4DB85}">
      <dgm:prSet phldrT="[Texte]"/>
      <dgm:spPr/>
      <dgm:t>
        <a:bodyPr/>
        <a:lstStyle/>
        <a:p>
          <a:r>
            <a:rPr lang="fr-BE" dirty="0" err="1"/>
            <a:t>Secured</a:t>
          </a:r>
          <a:r>
            <a:rPr lang="fr-BE" dirty="0"/>
            <a:t> registration</a:t>
          </a:r>
        </a:p>
      </dgm:t>
    </dgm:pt>
    <dgm:pt modelId="{B21B1105-8DCC-40C2-96AE-EEA70537258B}" type="parTrans" cxnId="{969F0A1C-4F39-4830-9299-52402DCFCCB4}">
      <dgm:prSet/>
      <dgm:spPr/>
      <dgm:t>
        <a:bodyPr/>
        <a:lstStyle/>
        <a:p>
          <a:endParaRPr lang="fr-BE"/>
        </a:p>
      </dgm:t>
    </dgm:pt>
    <dgm:pt modelId="{D0C17EEC-576E-4EF1-8628-B1F44D42F70E}" type="sibTrans" cxnId="{969F0A1C-4F39-4830-9299-52402DCFCCB4}">
      <dgm:prSet/>
      <dgm:spPr/>
      <dgm:t>
        <a:bodyPr/>
        <a:lstStyle/>
        <a:p>
          <a:endParaRPr lang="fr-BE"/>
        </a:p>
      </dgm:t>
    </dgm:pt>
    <dgm:pt modelId="{226F6E9F-CC31-45BB-B2FF-36544556B034}">
      <dgm:prSet phldrT="[Texte]"/>
      <dgm:spPr/>
      <dgm:t>
        <a:bodyPr/>
        <a:lstStyle/>
        <a:p>
          <a:r>
            <a:rPr lang="fr-BE" dirty="0"/>
            <a:t>Description of data </a:t>
          </a:r>
          <a:r>
            <a:rPr lang="fr-BE" dirty="0" err="1"/>
            <a:t>request</a:t>
          </a:r>
          <a:r>
            <a:rPr lang="fr-BE" dirty="0"/>
            <a:t> (</a:t>
          </a:r>
          <a:r>
            <a:rPr lang="fr-BE" dirty="0" err="1"/>
            <a:t>kind</a:t>
          </a:r>
          <a:r>
            <a:rPr lang="fr-BE" dirty="0"/>
            <a:t> of data, </a:t>
          </a:r>
          <a:r>
            <a:rPr lang="fr-BE" dirty="0" err="1"/>
            <a:t>purpose</a:t>
          </a:r>
          <a:r>
            <a:rPr lang="fr-BE" dirty="0"/>
            <a:t>, </a:t>
          </a:r>
          <a:r>
            <a:rPr lang="fr-BE" dirty="0" err="1"/>
            <a:t>period</a:t>
          </a:r>
          <a:r>
            <a:rPr lang="fr-BE" dirty="0"/>
            <a:t> of time)  </a:t>
          </a:r>
        </a:p>
      </dgm:t>
    </dgm:pt>
    <dgm:pt modelId="{98F66F69-BFE0-4E78-A645-C50B35A25E46}" type="parTrans" cxnId="{CE1B0BEB-A7F5-446A-98A5-C1E31DC5B14F}">
      <dgm:prSet/>
      <dgm:spPr/>
      <dgm:t>
        <a:bodyPr/>
        <a:lstStyle/>
        <a:p>
          <a:endParaRPr lang="fr-BE"/>
        </a:p>
      </dgm:t>
    </dgm:pt>
    <dgm:pt modelId="{491A256F-7F93-4FD7-9B32-A0D461F6DC4E}" type="sibTrans" cxnId="{CE1B0BEB-A7F5-446A-98A5-C1E31DC5B14F}">
      <dgm:prSet/>
      <dgm:spPr/>
      <dgm:t>
        <a:bodyPr/>
        <a:lstStyle/>
        <a:p>
          <a:endParaRPr lang="fr-BE"/>
        </a:p>
      </dgm:t>
    </dgm:pt>
    <dgm:pt modelId="{7F90FC32-3314-499C-BA05-9E2C5FA03CA5}">
      <dgm:prSet phldrT="[Texte]"/>
      <dgm:spPr/>
      <dgm:t>
        <a:bodyPr/>
        <a:lstStyle/>
        <a:p>
          <a:r>
            <a:rPr lang="fr-BE" dirty="0" err="1"/>
            <a:t>Secured</a:t>
          </a:r>
          <a:r>
            <a:rPr lang="fr-BE" dirty="0"/>
            <a:t> signature of a data use licence</a:t>
          </a:r>
        </a:p>
      </dgm:t>
    </dgm:pt>
    <dgm:pt modelId="{27FD2E24-C6A5-4D86-976B-6A1256D044A7}" type="parTrans" cxnId="{85EDE367-98AC-41AF-A695-55CD32797335}">
      <dgm:prSet/>
      <dgm:spPr/>
      <dgm:t>
        <a:bodyPr/>
        <a:lstStyle/>
        <a:p>
          <a:endParaRPr lang="fr-BE"/>
        </a:p>
      </dgm:t>
    </dgm:pt>
    <dgm:pt modelId="{DE6125F9-159D-4AEB-8A0A-99C9E2A9820F}" type="sibTrans" cxnId="{85EDE367-98AC-41AF-A695-55CD32797335}">
      <dgm:prSet/>
      <dgm:spPr/>
      <dgm:t>
        <a:bodyPr/>
        <a:lstStyle/>
        <a:p>
          <a:endParaRPr lang="fr-BE"/>
        </a:p>
      </dgm:t>
    </dgm:pt>
    <dgm:pt modelId="{FC7AD6F7-449F-4459-B8D5-AB42F8E92035}">
      <dgm:prSet phldrT="[Texte]"/>
      <dgm:spPr/>
      <dgm:t>
        <a:bodyPr/>
        <a:lstStyle/>
        <a:p>
          <a:r>
            <a:rPr lang="fr-BE" dirty="0" err="1"/>
            <a:t>Secured</a:t>
          </a:r>
          <a:r>
            <a:rPr lang="fr-BE" dirty="0"/>
            <a:t> signature of the association code of </a:t>
          </a:r>
          <a:r>
            <a:rPr lang="fr-BE" dirty="0" err="1"/>
            <a:t>ethics</a:t>
          </a:r>
          <a:endParaRPr lang="fr-BE" dirty="0"/>
        </a:p>
      </dgm:t>
    </dgm:pt>
    <dgm:pt modelId="{27C92C0E-29F9-444E-BCFA-EB773091F776}" type="parTrans" cxnId="{D9F82132-B3FA-4180-A7C5-7E47BA4344FE}">
      <dgm:prSet/>
      <dgm:spPr/>
      <dgm:t>
        <a:bodyPr/>
        <a:lstStyle/>
        <a:p>
          <a:endParaRPr lang="fr-BE"/>
        </a:p>
      </dgm:t>
    </dgm:pt>
    <dgm:pt modelId="{7990EE1B-D0A7-44A6-80C2-713D8D6F9FB2}" type="sibTrans" cxnId="{D9F82132-B3FA-4180-A7C5-7E47BA4344FE}">
      <dgm:prSet/>
      <dgm:spPr/>
      <dgm:t>
        <a:bodyPr/>
        <a:lstStyle/>
        <a:p>
          <a:endParaRPr lang="fr-BE"/>
        </a:p>
      </dgm:t>
    </dgm:pt>
    <dgm:pt modelId="{9860713E-6C30-4D34-B8E4-6F7C2AF627B8}">
      <dgm:prSet phldrT="[Texte]"/>
      <dgm:spPr/>
      <dgm:t>
        <a:bodyPr/>
        <a:lstStyle/>
        <a:p>
          <a:r>
            <a:rPr lang="fr-BE" dirty="0" err="1"/>
            <a:t>Secured</a:t>
          </a:r>
          <a:r>
            <a:rPr lang="fr-BE" dirty="0"/>
            <a:t> </a:t>
          </a:r>
          <a:r>
            <a:rPr lang="fr-BE" dirty="0" err="1"/>
            <a:t>access</a:t>
          </a:r>
          <a:r>
            <a:rPr lang="fr-BE" dirty="0"/>
            <a:t> to data</a:t>
          </a:r>
        </a:p>
      </dgm:t>
    </dgm:pt>
    <dgm:pt modelId="{CF4ABFBD-B8F7-4379-A5C5-5506DE98C41B}" type="parTrans" cxnId="{7335457D-37AD-4593-989B-385833629A68}">
      <dgm:prSet/>
      <dgm:spPr/>
      <dgm:t>
        <a:bodyPr/>
        <a:lstStyle/>
        <a:p>
          <a:endParaRPr lang="fr-BE"/>
        </a:p>
      </dgm:t>
    </dgm:pt>
    <dgm:pt modelId="{6757CEC0-3691-4229-AA3A-5578F45C5EDE}" type="sibTrans" cxnId="{7335457D-37AD-4593-989B-385833629A68}">
      <dgm:prSet/>
      <dgm:spPr/>
      <dgm:t>
        <a:bodyPr/>
        <a:lstStyle/>
        <a:p>
          <a:endParaRPr lang="fr-BE"/>
        </a:p>
      </dgm:t>
    </dgm:pt>
    <dgm:pt modelId="{61D4D83D-3A5F-41BA-974F-DD6650566346}">
      <dgm:prSet/>
      <dgm:spPr/>
      <dgm:t>
        <a:bodyPr/>
        <a:lstStyle/>
        <a:p>
          <a:r>
            <a:rPr lang="fr-BE" dirty="0" err="1"/>
            <a:t>Eligibility</a:t>
          </a:r>
          <a:r>
            <a:rPr lang="fr-BE" dirty="0"/>
            <a:t> checks : </a:t>
          </a:r>
          <a:r>
            <a:rPr lang="fr-BE" dirty="0" err="1"/>
            <a:t>purpose</a:t>
          </a:r>
          <a:r>
            <a:rPr lang="fr-BE" dirty="0"/>
            <a:t>, data infrastructure, </a:t>
          </a:r>
          <a:r>
            <a:rPr lang="fr-BE" dirty="0" err="1"/>
            <a:t>security</a:t>
          </a:r>
          <a:r>
            <a:rPr lang="fr-BE" dirty="0"/>
            <a:t> </a:t>
          </a:r>
          <a:r>
            <a:rPr lang="fr-BE" dirty="0" err="1"/>
            <a:t>measures</a:t>
          </a:r>
          <a:endParaRPr lang="fr-BE" dirty="0"/>
        </a:p>
      </dgm:t>
    </dgm:pt>
    <dgm:pt modelId="{609B408E-D65A-4383-8C40-BE799FE62B41}" type="parTrans" cxnId="{91D19B4D-78EA-4B0E-AF7F-C8D74A61FCDA}">
      <dgm:prSet/>
      <dgm:spPr/>
      <dgm:t>
        <a:bodyPr/>
        <a:lstStyle/>
        <a:p>
          <a:endParaRPr lang="fr-BE"/>
        </a:p>
      </dgm:t>
    </dgm:pt>
    <dgm:pt modelId="{6B6A3130-3AB5-44B7-8EFC-F60193519190}" type="sibTrans" cxnId="{91D19B4D-78EA-4B0E-AF7F-C8D74A61FCDA}">
      <dgm:prSet/>
      <dgm:spPr/>
      <dgm:t>
        <a:bodyPr/>
        <a:lstStyle/>
        <a:p>
          <a:endParaRPr lang="fr-BE"/>
        </a:p>
      </dgm:t>
    </dgm:pt>
    <dgm:pt modelId="{88BCFD85-15CC-4C0C-8B19-E975DAF6280D}" type="pres">
      <dgm:prSet presAssocID="{F0CDC195-A59D-496D-B41C-8E49942D6067}" presName="Name0" presStyleCnt="0">
        <dgm:presLayoutVars>
          <dgm:dir/>
          <dgm:animLvl val="lvl"/>
          <dgm:resizeHandles val="exact"/>
        </dgm:presLayoutVars>
      </dgm:prSet>
      <dgm:spPr/>
    </dgm:pt>
    <dgm:pt modelId="{511E20A8-46D9-4511-8840-6EB4C173D245}" type="pres">
      <dgm:prSet presAssocID="{86538C5D-14F7-455E-8F37-D8DF02C4DB85}" presName="parTxOnly" presStyleLbl="node1" presStyleIdx="0" presStyleCnt="6">
        <dgm:presLayoutVars>
          <dgm:chMax val="0"/>
          <dgm:chPref val="0"/>
          <dgm:bulletEnabled val="1"/>
        </dgm:presLayoutVars>
      </dgm:prSet>
      <dgm:spPr/>
    </dgm:pt>
    <dgm:pt modelId="{27E0DE18-F7E7-4183-8106-EB2ABEFDA830}" type="pres">
      <dgm:prSet presAssocID="{D0C17EEC-576E-4EF1-8628-B1F44D42F70E}" presName="parTxOnlySpace" presStyleCnt="0"/>
      <dgm:spPr/>
    </dgm:pt>
    <dgm:pt modelId="{50CE8FE9-B920-49D5-9CB5-DAD1DC0F493D}" type="pres">
      <dgm:prSet presAssocID="{61D4D83D-3A5F-41BA-974F-DD6650566346}" presName="parTxOnly" presStyleLbl="node1" presStyleIdx="1" presStyleCnt="6">
        <dgm:presLayoutVars>
          <dgm:chMax val="0"/>
          <dgm:chPref val="0"/>
          <dgm:bulletEnabled val="1"/>
        </dgm:presLayoutVars>
      </dgm:prSet>
      <dgm:spPr/>
    </dgm:pt>
    <dgm:pt modelId="{2FDA5517-486E-43F6-B9D8-487F060FAFB1}" type="pres">
      <dgm:prSet presAssocID="{6B6A3130-3AB5-44B7-8EFC-F60193519190}" presName="parTxOnlySpace" presStyleCnt="0"/>
      <dgm:spPr/>
    </dgm:pt>
    <dgm:pt modelId="{0AB7381D-23C9-4C00-BE12-2108A9849185}" type="pres">
      <dgm:prSet presAssocID="{FC7AD6F7-449F-4459-B8D5-AB42F8E92035}" presName="parTxOnly" presStyleLbl="node1" presStyleIdx="2" presStyleCnt="6">
        <dgm:presLayoutVars>
          <dgm:chMax val="0"/>
          <dgm:chPref val="0"/>
          <dgm:bulletEnabled val="1"/>
        </dgm:presLayoutVars>
      </dgm:prSet>
      <dgm:spPr/>
    </dgm:pt>
    <dgm:pt modelId="{808E9846-6426-4037-8ABF-F7895A275F7A}" type="pres">
      <dgm:prSet presAssocID="{7990EE1B-D0A7-44A6-80C2-713D8D6F9FB2}" presName="parTxOnlySpace" presStyleCnt="0"/>
      <dgm:spPr/>
    </dgm:pt>
    <dgm:pt modelId="{B39F81A5-C050-413C-9846-2D1EACFCB9F0}" type="pres">
      <dgm:prSet presAssocID="{226F6E9F-CC31-45BB-B2FF-36544556B034}" presName="parTxOnly" presStyleLbl="node1" presStyleIdx="3" presStyleCnt="6">
        <dgm:presLayoutVars>
          <dgm:chMax val="0"/>
          <dgm:chPref val="0"/>
          <dgm:bulletEnabled val="1"/>
        </dgm:presLayoutVars>
      </dgm:prSet>
      <dgm:spPr/>
    </dgm:pt>
    <dgm:pt modelId="{FACFE4F3-C1DD-45BE-9D5D-171904C37E44}" type="pres">
      <dgm:prSet presAssocID="{491A256F-7F93-4FD7-9B32-A0D461F6DC4E}" presName="parTxOnlySpace" presStyleCnt="0"/>
      <dgm:spPr/>
    </dgm:pt>
    <dgm:pt modelId="{A74D144A-A9CF-4E70-909B-ED8FF0AEA509}" type="pres">
      <dgm:prSet presAssocID="{7F90FC32-3314-499C-BA05-9E2C5FA03CA5}" presName="parTxOnly" presStyleLbl="node1" presStyleIdx="4" presStyleCnt="6">
        <dgm:presLayoutVars>
          <dgm:chMax val="0"/>
          <dgm:chPref val="0"/>
          <dgm:bulletEnabled val="1"/>
        </dgm:presLayoutVars>
      </dgm:prSet>
      <dgm:spPr/>
    </dgm:pt>
    <dgm:pt modelId="{555EAB2D-6190-420E-B365-9A199D195FB7}" type="pres">
      <dgm:prSet presAssocID="{DE6125F9-159D-4AEB-8A0A-99C9E2A9820F}" presName="parTxOnlySpace" presStyleCnt="0"/>
      <dgm:spPr/>
    </dgm:pt>
    <dgm:pt modelId="{7DFC6BA4-190E-4095-9CB2-6085DA25F567}" type="pres">
      <dgm:prSet presAssocID="{9860713E-6C30-4D34-B8E4-6F7C2AF627B8}" presName="parTxOnly" presStyleLbl="node1" presStyleIdx="5" presStyleCnt="6">
        <dgm:presLayoutVars>
          <dgm:chMax val="0"/>
          <dgm:chPref val="0"/>
          <dgm:bulletEnabled val="1"/>
        </dgm:presLayoutVars>
      </dgm:prSet>
      <dgm:spPr/>
    </dgm:pt>
  </dgm:ptLst>
  <dgm:cxnLst>
    <dgm:cxn modelId="{8F5BBD0B-0938-44AD-8A75-DCFF0699EFB2}" type="presOf" srcId="{61D4D83D-3A5F-41BA-974F-DD6650566346}" destId="{50CE8FE9-B920-49D5-9CB5-DAD1DC0F493D}" srcOrd="0" destOrd="0" presId="urn:microsoft.com/office/officeart/2005/8/layout/chevron1"/>
    <dgm:cxn modelId="{4B8C5718-23E0-468F-8937-5637F28B85E5}" type="presOf" srcId="{FC7AD6F7-449F-4459-B8D5-AB42F8E92035}" destId="{0AB7381D-23C9-4C00-BE12-2108A9849185}" srcOrd="0" destOrd="0" presId="urn:microsoft.com/office/officeart/2005/8/layout/chevron1"/>
    <dgm:cxn modelId="{969F0A1C-4F39-4830-9299-52402DCFCCB4}" srcId="{F0CDC195-A59D-496D-B41C-8E49942D6067}" destId="{86538C5D-14F7-455E-8F37-D8DF02C4DB85}" srcOrd="0" destOrd="0" parTransId="{B21B1105-8DCC-40C2-96AE-EEA70537258B}" sibTransId="{D0C17EEC-576E-4EF1-8628-B1F44D42F70E}"/>
    <dgm:cxn modelId="{D9F82132-B3FA-4180-A7C5-7E47BA4344FE}" srcId="{F0CDC195-A59D-496D-B41C-8E49942D6067}" destId="{FC7AD6F7-449F-4459-B8D5-AB42F8E92035}" srcOrd="2" destOrd="0" parTransId="{27C92C0E-29F9-444E-BCFA-EB773091F776}" sibTransId="{7990EE1B-D0A7-44A6-80C2-713D8D6F9FB2}"/>
    <dgm:cxn modelId="{85EDE367-98AC-41AF-A695-55CD32797335}" srcId="{F0CDC195-A59D-496D-B41C-8E49942D6067}" destId="{7F90FC32-3314-499C-BA05-9E2C5FA03CA5}" srcOrd="4" destOrd="0" parTransId="{27FD2E24-C6A5-4D86-976B-6A1256D044A7}" sibTransId="{DE6125F9-159D-4AEB-8A0A-99C9E2A9820F}"/>
    <dgm:cxn modelId="{91D19B4D-78EA-4B0E-AF7F-C8D74A61FCDA}" srcId="{F0CDC195-A59D-496D-B41C-8E49942D6067}" destId="{61D4D83D-3A5F-41BA-974F-DD6650566346}" srcOrd="1" destOrd="0" parTransId="{609B408E-D65A-4383-8C40-BE799FE62B41}" sibTransId="{6B6A3130-3AB5-44B7-8EFC-F60193519190}"/>
    <dgm:cxn modelId="{3E02465A-4D94-48CC-9F0F-B16406ECCF7A}" type="presOf" srcId="{7F90FC32-3314-499C-BA05-9E2C5FA03CA5}" destId="{A74D144A-A9CF-4E70-909B-ED8FF0AEA509}" srcOrd="0" destOrd="0" presId="urn:microsoft.com/office/officeart/2005/8/layout/chevron1"/>
    <dgm:cxn modelId="{7335457D-37AD-4593-989B-385833629A68}" srcId="{F0CDC195-A59D-496D-B41C-8E49942D6067}" destId="{9860713E-6C30-4D34-B8E4-6F7C2AF627B8}" srcOrd="5" destOrd="0" parTransId="{CF4ABFBD-B8F7-4379-A5C5-5506DE98C41B}" sibTransId="{6757CEC0-3691-4229-AA3A-5578F45C5EDE}"/>
    <dgm:cxn modelId="{F6A56CC8-F2A4-4F46-A3A0-EF73E96FF821}" type="presOf" srcId="{226F6E9F-CC31-45BB-B2FF-36544556B034}" destId="{B39F81A5-C050-413C-9846-2D1EACFCB9F0}" srcOrd="0" destOrd="0" presId="urn:microsoft.com/office/officeart/2005/8/layout/chevron1"/>
    <dgm:cxn modelId="{9A42C5CF-151A-49B9-A417-4B747975C6B1}" type="presOf" srcId="{9860713E-6C30-4D34-B8E4-6F7C2AF627B8}" destId="{7DFC6BA4-190E-4095-9CB2-6085DA25F567}" srcOrd="0" destOrd="0" presId="urn:microsoft.com/office/officeart/2005/8/layout/chevron1"/>
    <dgm:cxn modelId="{773C21DD-F54D-48C4-8902-44A4B96E23F2}" type="presOf" srcId="{F0CDC195-A59D-496D-B41C-8E49942D6067}" destId="{88BCFD85-15CC-4C0C-8B19-E975DAF6280D}" srcOrd="0" destOrd="0" presId="urn:microsoft.com/office/officeart/2005/8/layout/chevron1"/>
    <dgm:cxn modelId="{C2D200E4-69A3-4BB7-AFFF-3F1468E43E6F}" type="presOf" srcId="{86538C5D-14F7-455E-8F37-D8DF02C4DB85}" destId="{511E20A8-46D9-4511-8840-6EB4C173D245}" srcOrd="0" destOrd="0" presId="urn:microsoft.com/office/officeart/2005/8/layout/chevron1"/>
    <dgm:cxn modelId="{CE1B0BEB-A7F5-446A-98A5-C1E31DC5B14F}" srcId="{F0CDC195-A59D-496D-B41C-8E49942D6067}" destId="{226F6E9F-CC31-45BB-B2FF-36544556B034}" srcOrd="3" destOrd="0" parTransId="{98F66F69-BFE0-4E78-A645-C50B35A25E46}" sibTransId="{491A256F-7F93-4FD7-9B32-A0D461F6DC4E}"/>
    <dgm:cxn modelId="{39420C82-EE95-4E92-82F1-9F0CF88356BC}" type="presParOf" srcId="{88BCFD85-15CC-4C0C-8B19-E975DAF6280D}" destId="{511E20A8-46D9-4511-8840-6EB4C173D245}" srcOrd="0" destOrd="0" presId="urn:microsoft.com/office/officeart/2005/8/layout/chevron1"/>
    <dgm:cxn modelId="{38FC8540-BCAE-4845-8456-5709382DC0E2}" type="presParOf" srcId="{88BCFD85-15CC-4C0C-8B19-E975DAF6280D}" destId="{27E0DE18-F7E7-4183-8106-EB2ABEFDA830}" srcOrd="1" destOrd="0" presId="urn:microsoft.com/office/officeart/2005/8/layout/chevron1"/>
    <dgm:cxn modelId="{229B9270-B29A-422E-AFB8-923CE1B2C3BB}" type="presParOf" srcId="{88BCFD85-15CC-4C0C-8B19-E975DAF6280D}" destId="{50CE8FE9-B920-49D5-9CB5-DAD1DC0F493D}" srcOrd="2" destOrd="0" presId="urn:microsoft.com/office/officeart/2005/8/layout/chevron1"/>
    <dgm:cxn modelId="{9CDED600-B6B4-4D26-A20E-66B2B5BE6167}" type="presParOf" srcId="{88BCFD85-15CC-4C0C-8B19-E975DAF6280D}" destId="{2FDA5517-486E-43F6-B9D8-487F060FAFB1}" srcOrd="3" destOrd="0" presId="urn:microsoft.com/office/officeart/2005/8/layout/chevron1"/>
    <dgm:cxn modelId="{D5FE198D-423B-429D-AE84-E868001A61CB}" type="presParOf" srcId="{88BCFD85-15CC-4C0C-8B19-E975DAF6280D}" destId="{0AB7381D-23C9-4C00-BE12-2108A9849185}" srcOrd="4" destOrd="0" presId="urn:microsoft.com/office/officeart/2005/8/layout/chevron1"/>
    <dgm:cxn modelId="{36F1AEB3-088C-43A4-B5A2-5424B124A350}" type="presParOf" srcId="{88BCFD85-15CC-4C0C-8B19-E975DAF6280D}" destId="{808E9846-6426-4037-8ABF-F7895A275F7A}" srcOrd="5" destOrd="0" presId="urn:microsoft.com/office/officeart/2005/8/layout/chevron1"/>
    <dgm:cxn modelId="{084DDAA9-BEB3-4849-936F-7F87EDFE6FAE}" type="presParOf" srcId="{88BCFD85-15CC-4C0C-8B19-E975DAF6280D}" destId="{B39F81A5-C050-413C-9846-2D1EACFCB9F0}" srcOrd="6" destOrd="0" presId="urn:microsoft.com/office/officeart/2005/8/layout/chevron1"/>
    <dgm:cxn modelId="{0A681719-B9B3-48CF-9E36-717A338EFEA7}" type="presParOf" srcId="{88BCFD85-15CC-4C0C-8B19-E975DAF6280D}" destId="{FACFE4F3-C1DD-45BE-9D5D-171904C37E44}" srcOrd="7" destOrd="0" presId="urn:microsoft.com/office/officeart/2005/8/layout/chevron1"/>
    <dgm:cxn modelId="{AB41BB9A-FD6A-42FB-8CED-C83ED7B7573D}" type="presParOf" srcId="{88BCFD85-15CC-4C0C-8B19-E975DAF6280D}" destId="{A74D144A-A9CF-4E70-909B-ED8FF0AEA509}" srcOrd="8" destOrd="0" presId="urn:microsoft.com/office/officeart/2005/8/layout/chevron1"/>
    <dgm:cxn modelId="{C3B108F7-7D4A-4D1A-B947-4F7F86BDAE7A}" type="presParOf" srcId="{88BCFD85-15CC-4C0C-8B19-E975DAF6280D}" destId="{555EAB2D-6190-420E-B365-9A199D195FB7}" srcOrd="9" destOrd="0" presId="urn:microsoft.com/office/officeart/2005/8/layout/chevron1"/>
    <dgm:cxn modelId="{8884217F-49E3-4B7A-B71F-EC121F118E6D}" type="presParOf" srcId="{88BCFD85-15CC-4C0C-8B19-E975DAF6280D}" destId="{7DFC6BA4-190E-4095-9CB2-6085DA25F567}" srcOrd="10"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F596A-F005-4809-BFE6-49F376508DF1}">
      <dsp:nvSpPr>
        <dsp:cNvPr id="0" name=""/>
        <dsp:cNvSpPr/>
      </dsp:nvSpPr>
      <dsp:spPr>
        <a:xfrm>
          <a:off x="0" y="675"/>
          <a:ext cx="629171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E85079-4C67-48A3-817F-ABFCE3BB8615}">
      <dsp:nvSpPr>
        <dsp:cNvPr id="0" name=""/>
        <dsp:cNvSpPr/>
      </dsp:nvSpPr>
      <dsp:spPr>
        <a:xfrm>
          <a:off x="0" y="675"/>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r-BE" sz="2400" kern="1200" dirty="0"/>
            <a:t>1983</a:t>
          </a:r>
        </a:p>
        <a:p>
          <a:pPr marL="0" lvl="0" indent="0" algn="l" defTabSz="1066800">
            <a:lnSpc>
              <a:spcPct val="90000"/>
            </a:lnSpc>
            <a:spcBef>
              <a:spcPct val="0"/>
            </a:spcBef>
            <a:spcAft>
              <a:spcPct val="35000"/>
            </a:spcAft>
            <a:buNone/>
          </a:pPr>
          <a:r>
            <a:rPr lang="fr-BE" sz="2400" kern="1200" dirty="0"/>
            <a:t>National Cancer </a:t>
          </a:r>
          <a:r>
            <a:rPr lang="fr-BE" sz="2400" kern="1200" dirty="0" err="1"/>
            <a:t>Registry</a:t>
          </a:r>
          <a:endParaRPr lang="fr-BE" sz="2400" kern="1200" dirty="0"/>
        </a:p>
      </dsp:txBody>
      <dsp:txXfrm>
        <a:off x="0" y="675"/>
        <a:ext cx="6291714" cy="1105876"/>
      </dsp:txXfrm>
    </dsp:sp>
    <dsp:sp modelId="{BBEBE368-AF63-49B5-8365-5832D64E79A8}">
      <dsp:nvSpPr>
        <dsp:cNvPr id="0" name=""/>
        <dsp:cNvSpPr/>
      </dsp:nvSpPr>
      <dsp:spPr>
        <a:xfrm>
          <a:off x="0" y="1106552"/>
          <a:ext cx="6291714" cy="0"/>
        </a:xfrm>
        <a:prstGeom prst="line">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8724F6-97AC-4221-9D82-C8C09D6CA09F}">
      <dsp:nvSpPr>
        <dsp:cNvPr id="0" name=""/>
        <dsp:cNvSpPr/>
      </dsp:nvSpPr>
      <dsp:spPr>
        <a:xfrm>
          <a:off x="0" y="1106552"/>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r-BE" sz="2400" kern="1200" dirty="0"/>
            <a:t>1994 – 2005</a:t>
          </a:r>
        </a:p>
        <a:p>
          <a:pPr marL="0" lvl="0" indent="0" algn="l" defTabSz="1066800">
            <a:lnSpc>
              <a:spcPct val="90000"/>
            </a:lnSpc>
            <a:spcBef>
              <a:spcPct val="0"/>
            </a:spcBef>
            <a:spcAft>
              <a:spcPct val="35000"/>
            </a:spcAft>
            <a:buNone/>
          </a:pPr>
          <a:r>
            <a:rPr lang="fr-BE" sz="2400" kern="1200" dirty="0"/>
            <a:t>Cancer registration network in </a:t>
          </a:r>
          <a:r>
            <a:rPr lang="fr-BE" sz="2400" kern="1200" dirty="0" err="1"/>
            <a:t>Flanders</a:t>
          </a:r>
          <a:r>
            <a:rPr lang="fr-BE" sz="2400" kern="1200" dirty="0"/>
            <a:t> </a:t>
          </a:r>
        </a:p>
      </dsp:txBody>
      <dsp:txXfrm>
        <a:off x="0" y="1106552"/>
        <a:ext cx="6291714" cy="1105876"/>
      </dsp:txXfrm>
    </dsp:sp>
    <dsp:sp modelId="{F6D81AC3-FA1A-48BB-BBCA-66F329C0386B}">
      <dsp:nvSpPr>
        <dsp:cNvPr id="0" name=""/>
        <dsp:cNvSpPr/>
      </dsp:nvSpPr>
      <dsp:spPr>
        <a:xfrm>
          <a:off x="0" y="2212429"/>
          <a:ext cx="6291714" cy="0"/>
        </a:xfrm>
        <a:prstGeom prst="line">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3618CD-C73C-4289-9168-0883CF4DA840}">
      <dsp:nvSpPr>
        <dsp:cNvPr id="0" name=""/>
        <dsp:cNvSpPr/>
      </dsp:nvSpPr>
      <dsp:spPr>
        <a:xfrm>
          <a:off x="0" y="2212429"/>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r-BE" sz="2400" kern="1200" dirty="0"/>
            <a:t>2003</a:t>
          </a:r>
        </a:p>
        <a:p>
          <a:pPr marL="0" lvl="0" indent="0" algn="l" defTabSz="1066800">
            <a:lnSpc>
              <a:spcPct val="90000"/>
            </a:lnSpc>
            <a:spcBef>
              <a:spcPct val="0"/>
            </a:spcBef>
            <a:spcAft>
              <a:spcPct val="35000"/>
            </a:spcAft>
            <a:buNone/>
          </a:pPr>
          <a:r>
            <a:rPr lang="fr-BE" sz="2400" kern="1200" dirty="0" err="1"/>
            <a:t>Compulsory</a:t>
          </a:r>
          <a:r>
            <a:rPr lang="fr-BE" sz="2400" kern="1200" dirty="0"/>
            <a:t> participation  in the cancer </a:t>
          </a:r>
          <a:r>
            <a:rPr lang="fr-BE" sz="2400" kern="1200" dirty="0" err="1"/>
            <a:t>registry</a:t>
          </a:r>
          <a:endParaRPr lang="fr-BE" sz="2400" kern="1200" dirty="0"/>
        </a:p>
      </dsp:txBody>
      <dsp:txXfrm>
        <a:off x="0" y="2212429"/>
        <a:ext cx="6291714" cy="1105876"/>
      </dsp:txXfrm>
    </dsp:sp>
    <dsp:sp modelId="{3C07FF0C-391A-47C0-88A9-C66C85AFBC6D}">
      <dsp:nvSpPr>
        <dsp:cNvPr id="0" name=""/>
        <dsp:cNvSpPr/>
      </dsp:nvSpPr>
      <dsp:spPr>
        <a:xfrm>
          <a:off x="0" y="3318305"/>
          <a:ext cx="6291714" cy="0"/>
        </a:xfrm>
        <a:prstGeom prst="line">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217C66-FE54-4893-B156-B35A7540CC88}">
      <dsp:nvSpPr>
        <dsp:cNvPr id="0" name=""/>
        <dsp:cNvSpPr/>
      </dsp:nvSpPr>
      <dsp:spPr>
        <a:xfrm>
          <a:off x="0" y="3318305"/>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r-BE" sz="2400" kern="1200" dirty="0"/>
            <a:t>2005</a:t>
          </a:r>
        </a:p>
        <a:p>
          <a:pPr marL="0" lvl="0" indent="0" algn="l" defTabSz="1066800">
            <a:lnSpc>
              <a:spcPct val="90000"/>
            </a:lnSpc>
            <a:spcBef>
              <a:spcPct val="0"/>
            </a:spcBef>
            <a:spcAft>
              <a:spcPct val="35000"/>
            </a:spcAft>
            <a:buNone/>
          </a:pPr>
          <a:r>
            <a:rPr lang="fr-BE" sz="2400" kern="1200" dirty="0" err="1"/>
            <a:t>Foundation</a:t>
          </a:r>
          <a:r>
            <a:rPr lang="fr-BE" sz="2400" kern="1200" dirty="0"/>
            <a:t> of the </a:t>
          </a:r>
          <a:r>
            <a:rPr lang="fr-BE" sz="2400" kern="1200" dirty="0" err="1"/>
            <a:t>Belgian</a:t>
          </a:r>
          <a:r>
            <a:rPr lang="fr-BE" sz="2400" kern="1200" dirty="0"/>
            <a:t> Cancer </a:t>
          </a:r>
          <a:r>
            <a:rPr lang="fr-BE" sz="2400" kern="1200" dirty="0" err="1"/>
            <a:t>Registry</a:t>
          </a:r>
          <a:endParaRPr lang="fr-BE" sz="2400" kern="1200" dirty="0"/>
        </a:p>
      </dsp:txBody>
      <dsp:txXfrm>
        <a:off x="0" y="3318305"/>
        <a:ext cx="6291714" cy="1105876"/>
      </dsp:txXfrm>
    </dsp:sp>
    <dsp:sp modelId="{E198E055-787C-4483-A84F-2136D3428B33}">
      <dsp:nvSpPr>
        <dsp:cNvPr id="0" name=""/>
        <dsp:cNvSpPr/>
      </dsp:nvSpPr>
      <dsp:spPr>
        <a:xfrm>
          <a:off x="0" y="4424182"/>
          <a:ext cx="6291714"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54D31B-AF38-497C-ADF4-4872B6A05025}">
      <dsp:nvSpPr>
        <dsp:cNvPr id="0" name=""/>
        <dsp:cNvSpPr/>
      </dsp:nvSpPr>
      <dsp:spPr>
        <a:xfrm>
          <a:off x="0" y="4424182"/>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r-BE" sz="2400" kern="1200" dirty="0"/>
            <a:t>2006</a:t>
          </a:r>
        </a:p>
        <a:p>
          <a:pPr marL="0" lvl="0" indent="0" algn="l" defTabSz="1066800">
            <a:lnSpc>
              <a:spcPct val="90000"/>
            </a:lnSpc>
            <a:spcBef>
              <a:spcPct val="0"/>
            </a:spcBef>
            <a:spcAft>
              <a:spcPct val="35000"/>
            </a:spcAft>
            <a:buNone/>
          </a:pPr>
          <a:r>
            <a:rPr lang="fr-BE" sz="2400" kern="1200" dirty="0"/>
            <a:t>Legal recognition of the </a:t>
          </a:r>
          <a:r>
            <a:rPr lang="fr-BE" sz="2400" kern="1200" dirty="0" err="1"/>
            <a:t>Belgian</a:t>
          </a:r>
          <a:r>
            <a:rPr lang="fr-BE" sz="2400" kern="1200" dirty="0"/>
            <a:t> Cancer </a:t>
          </a:r>
          <a:r>
            <a:rPr lang="fr-BE" sz="2400" kern="1200" dirty="0" err="1"/>
            <a:t>Registry</a:t>
          </a:r>
          <a:endParaRPr lang="fr-BE" sz="2400" kern="1200" dirty="0"/>
        </a:p>
      </dsp:txBody>
      <dsp:txXfrm>
        <a:off x="0" y="4424182"/>
        <a:ext cx="6291714" cy="11058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1E20A8-46D9-4511-8840-6EB4C173D245}">
      <dsp:nvSpPr>
        <dsp:cNvPr id="0" name=""/>
        <dsp:cNvSpPr/>
      </dsp:nvSpPr>
      <dsp:spPr>
        <a:xfrm>
          <a:off x="5191" y="554549"/>
          <a:ext cx="1931135" cy="77245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BE" sz="1000" kern="1200" dirty="0" err="1"/>
            <a:t>Secured</a:t>
          </a:r>
          <a:r>
            <a:rPr lang="fr-BE" sz="1000" kern="1200" dirty="0"/>
            <a:t> registration</a:t>
          </a:r>
        </a:p>
      </dsp:txBody>
      <dsp:txXfrm>
        <a:off x="391418" y="554549"/>
        <a:ext cx="1158681" cy="772454"/>
      </dsp:txXfrm>
    </dsp:sp>
    <dsp:sp modelId="{4922EBD1-C6EA-4726-AAFF-A40FC1925E2A}">
      <dsp:nvSpPr>
        <dsp:cNvPr id="0" name=""/>
        <dsp:cNvSpPr/>
      </dsp:nvSpPr>
      <dsp:spPr>
        <a:xfrm>
          <a:off x="1743212" y="554549"/>
          <a:ext cx="1931135" cy="77245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BE" sz="1000" kern="1200" dirty="0" err="1"/>
            <a:t>Multilingual</a:t>
          </a:r>
          <a:r>
            <a:rPr lang="fr-BE" sz="1000" kern="1200" dirty="0"/>
            <a:t> </a:t>
          </a:r>
          <a:r>
            <a:rPr lang="fr-BE" sz="1000" kern="1200" dirty="0" err="1"/>
            <a:t>explanation</a:t>
          </a:r>
          <a:r>
            <a:rPr lang="fr-BE" sz="1000" kern="1200" dirty="0"/>
            <a:t> of the platform </a:t>
          </a:r>
          <a:r>
            <a:rPr lang="fr-BE" sz="1000" kern="1200" dirty="0" err="1"/>
            <a:t>policies</a:t>
          </a:r>
          <a:endParaRPr lang="fr-BE" sz="1000" kern="1200" dirty="0"/>
        </a:p>
      </dsp:txBody>
      <dsp:txXfrm>
        <a:off x="2129439" y="554549"/>
        <a:ext cx="1158681" cy="772454"/>
      </dsp:txXfrm>
    </dsp:sp>
    <dsp:sp modelId="{0AB7381D-23C9-4C00-BE12-2108A9849185}">
      <dsp:nvSpPr>
        <dsp:cNvPr id="0" name=""/>
        <dsp:cNvSpPr/>
      </dsp:nvSpPr>
      <dsp:spPr>
        <a:xfrm>
          <a:off x="3481234" y="554549"/>
          <a:ext cx="1931135" cy="77245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BE" sz="1000" kern="1200" dirty="0" err="1"/>
            <a:t>Secured</a:t>
          </a:r>
          <a:r>
            <a:rPr lang="fr-BE" sz="1000" kern="1200" dirty="0"/>
            <a:t> signature of an explicit consent for the </a:t>
          </a:r>
          <a:r>
            <a:rPr lang="fr-BE" sz="1000" kern="1200" dirty="0" err="1"/>
            <a:t>processing</a:t>
          </a:r>
          <a:r>
            <a:rPr lang="fr-BE" sz="1000" kern="1200" dirty="0"/>
            <a:t> of </a:t>
          </a:r>
          <a:r>
            <a:rPr lang="fr-BE" sz="1000" kern="1200" dirty="0" err="1"/>
            <a:t>health</a:t>
          </a:r>
          <a:r>
            <a:rPr lang="fr-BE" sz="1000" kern="1200" dirty="0"/>
            <a:t> data for </a:t>
          </a:r>
          <a:r>
            <a:rPr lang="fr-BE" sz="1000" kern="1200" dirty="0" err="1"/>
            <a:t>specified</a:t>
          </a:r>
          <a:r>
            <a:rPr lang="fr-BE" sz="1000" kern="1200" dirty="0"/>
            <a:t> </a:t>
          </a:r>
          <a:r>
            <a:rPr lang="fr-BE" sz="1000" kern="1200" dirty="0" err="1"/>
            <a:t>purposes</a:t>
          </a:r>
          <a:endParaRPr lang="fr-BE" sz="1000" kern="1200" dirty="0"/>
        </a:p>
      </dsp:txBody>
      <dsp:txXfrm>
        <a:off x="3867461" y="554549"/>
        <a:ext cx="1158681" cy="772454"/>
      </dsp:txXfrm>
    </dsp:sp>
    <dsp:sp modelId="{B39F81A5-C050-413C-9846-2D1EACFCB9F0}">
      <dsp:nvSpPr>
        <dsp:cNvPr id="0" name=""/>
        <dsp:cNvSpPr/>
      </dsp:nvSpPr>
      <dsp:spPr>
        <a:xfrm>
          <a:off x="5219256" y="554549"/>
          <a:ext cx="1931135" cy="77245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BE" sz="1000" kern="1200" dirty="0"/>
            <a:t>Input </a:t>
          </a:r>
          <a:r>
            <a:rPr lang="fr-BE" sz="1000" kern="1200" dirty="0" err="1"/>
            <a:t>own</a:t>
          </a:r>
          <a:r>
            <a:rPr lang="fr-BE" sz="1000" kern="1200" dirty="0"/>
            <a:t> data</a:t>
          </a:r>
        </a:p>
      </dsp:txBody>
      <dsp:txXfrm>
        <a:off x="5605483" y="554549"/>
        <a:ext cx="1158681" cy="772454"/>
      </dsp:txXfrm>
    </dsp:sp>
    <dsp:sp modelId="{A74D144A-A9CF-4E70-909B-ED8FF0AEA509}">
      <dsp:nvSpPr>
        <dsp:cNvPr id="0" name=""/>
        <dsp:cNvSpPr/>
      </dsp:nvSpPr>
      <dsp:spPr>
        <a:xfrm>
          <a:off x="6957277" y="554549"/>
          <a:ext cx="1931135" cy="77245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BE" sz="1000" kern="1200" dirty="0" err="1"/>
            <a:t>Secured</a:t>
          </a:r>
          <a:r>
            <a:rPr lang="fr-BE" sz="1000" kern="1200" dirty="0"/>
            <a:t> signature of a mandate to </a:t>
          </a:r>
          <a:r>
            <a:rPr lang="fr-BE" sz="1000" kern="1200" dirty="0" err="1"/>
            <a:t>allow</a:t>
          </a:r>
          <a:r>
            <a:rPr lang="fr-BE" sz="1000" kern="1200" dirty="0"/>
            <a:t> the association to </a:t>
          </a:r>
          <a:r>
            <a:rPr lang="fr-BE" sz="1000" kern="1200" dirty="0" err="1"/>
            <a:t>acquire</a:t>
          </a:r>
          <a:r>
            <a:rPr lang="fr-BE" sz="1000" kern="1200" dirty="0"/>
            <a:t> </a:t>
          </a:r>
          <a:r>
            <a:rPr lang="fr-BE" sz="1000" kern="1200" dirty="0" err="1"/>
            <a:t>health</a:t>
          </a:r>
          <a:r>
            <a:rPr lang="fr-BE" sz="1000" kern="1200" dirty="0"/>
            <a:t> data </a:t>
          </a:r>
        </a:p>
      </dsp:txBody>
      <dsp:txXfrm>
        <a:off x="7343504" y="554549"/>
        <a:ext cx="1158681" cy="772454"/>
      </dsp:txXfrm>
    </dsp:sp>
    <dsp:sp modelId="{7DFC6BA4-190E-4095-9CB2-6085DA25F567}">
      <dsp:nvSpPr>
        <dsp:cNvPr id="0" name=""/>
        <dsp:cNvSpPr/>
      </dsp:nvSpPr>
      <dsp:spPr>
        <a:xfrm>
          <a:off x="8695299" y="554549"/>
          <a:ext cx="1931135" cy="77245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BE" sz="1000" kern="1200" dirty="0"/>
            <a:t>Setting up of the Patient </a:t>
          </a:r>
          <a:r>
            <a:rPr lang="fr-BE" sz="1000" kern="1200" dirty="0" err="1"/>
            <a:t>Account</a:t>
          </a:r>
          <a:r>
            <a:rPr lang="fr-BE" sz="1000" kern="1200" dirty="0"/>
            <a:t> and </a:t>
          </a:r>
          <a:r>
            <a:rPr lang="fr-BE" sz="1000" kern="1200" dirty="0" err="1"/>
            <a:t>View</a:t>
          </a:r>
          <a:endParaRPr lang="fr-BE" sz="1000" kern="1200" dirty="0"/>
        </a:p>
      </dsp:txBody>
      <dsp:txXfrm>
        <a:off x="9081526" y="554549"/>
        <a:ext cx="1158681" cy="7724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06EBCE-B76F-4D5F-AD06-9A4255E57576}">
      <dsp:nvSpPr>
        <dsp:cNvPr id="0" name=""/>
        <dsp:cNvSpPr/>
      </dsp:nvSpPr>
      <dsp:spPr>
        <a:xfrm>
          <a:off x="5264" y="325750"/>
          <a:ext cx="1958511" cy="78340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BE" sz="1000" kern="1200" dirty="0" err="1"/>
            <a:t>Reception</a:t>
          </a:r>
          <a:r>
            <a:rPr lang="fr-BE" sz="1000" kern="1200" dirty="0"/>
            <a:t> of </a:t>
          </a:r>
          <a:r>
            <a:rPr lang="fr-BE" sz="1000" kern="1200" dirty="0" err="1"/>
            <a:t>formal</a:t>
          </a:r>
          <a:r>
            <a:rPr lang="fr-BE" sz="1000" kern="1200" dirty="0"/>
            <a:t> data </a:t>
          </a:r>
          <a:r>
            <a:rPr lang="fr-BE" sz="1000" kern="1200" dirty="0" err="1"/>
            <a:t>request</a:t>
          </a:r>
          <a:endParaRPr lang="fr-BE" sz="1000" kern="1200" dirty="0"/>
        </a:p>
      </dsp:txBody>
      <dsp:txXfrm>
        <a:off x="396966" y="325750"/>
        <a:ext cx="1175107" cy="783404"/>
      </dsp:txXfrm>
    </dsp:sp>
    <dsp:sp modelId="{996A0BD3-7AEB-47C2-9BA0-3A9C47BE9654}">
      <dsp:nvSpPr>
        <dsp:cNvPr id="0" name=""/>
        <dsp:cNvSpPr/>
      </dsp:nvSpPr>
      <dsp:spPr>
        <a:xfrm>
          <a:off x="1767925" y="325750"/>
          <a:ext cx="1958511" cy="78340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BE" sz="1000" kern="1200" dirty="0" err="1"/>
            <a:t>Secured</a:t>
          </a:r>
          <a:r>
            <a:rPr lang="fr-BE" sz="1000" kern="1200" dirty="0"/>
            <a:t> Login</a:t>
          </a:r>
        </a:p>
      </dsp:txBody>
      <dsp:txXfrm>
        <a:off x="2159627" y="325750"/>
        <a:ext cx="1175107" cy="783404"/>
      </dsp:txXfrm>
    </dsp:sp>
    <dsp:sp modelId="{A223E7A4-D21E-4DB1-B914-FF55B32A6D7E}">
      <dsp:nvSpPr>
        <dsp:cNvPr id="0" name=""/>
        <dsp:cNvSpPr/>
      </dsp:nvSpPr>
      <dsp:spPr>
        <a:xfrm>
          <a:off x="3530585" y="325750"/>
          <a:ext cx="1958511" cy="78340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BE" sz="1000" kern="1200" dirty="0" err="1"/>
            <a:t>Multilingual</a:t>
          </a:r>
          <a:r>
            <a:rPr lang="fr-BE" sz="1000" kern="1200" dirty="0"/>
            <a:t> </a:t>
          </a:r>
          <a:r>
            <a:rPr lang="fr-BE" sz="1000" kern="1200" dirty="0" err="1"/>
            <a:t>explanation</a:t>
          </a:r>
          <a:r>
            <a:rPr lang="fr-BE" sz="1000" kern="1200" dirty="0"/>
            <a:t> of the platform </a:t>
          </a:r>
          <a:r>
            <a:rPr lang="fr-BE" sz="1000" kern="1200" dirty="0" err="1"/>
            <a:t>policies</a:t>
          </a:r>
          <a:r>
            <a:rPr lang="fr-BE" sz="1000" kern="1200" dirty="0"/>
            <a:t> and code of </a:t>
          </a:r>
          <a:r>
            <a:rPr lang="fr-BE" sz="1000" kern="1200" dirty="0" err="1"/>
            <a:t>ethics</a:t>
          </a:r>
          <a:endParaRPr lang="fr-BE" sz="1000" kern="1200" dirty="0"/>
        </a:p>
      </dsp:txBody>
      <dsp:txXfrm>
        <a:off x="3922287" y="325750"/>
        <a:ext cx="1175107" cy="783404"/>
      </dsp:txXfrm>
    </dsp:sp>
    <dsp:sp modelId="{1A86D747-D905-4DB7-B7F6-1203D344CA21}">
      <dsp:nvSpPr>
        <dsp:cNvPr id="0" name=""/>
        <dsp:cNvSpPr/>
      </dsp:nvSpPr>
      <dsp:spPr>
        <a:xfrm>
          <a:off x="5293245" y="325750"/>
          <a:ext cx="1958511" cy="78340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BE" sz="1000" kern="1200" dirty="0" err="1"/>
            <a:t>Contractual</a:t>
          </a:r>
          <a:r>
            <a:rPr lang="fr-BE" sz="1000" kern="1200" dirty="0"/>
            <a:t> </a:t>
          </a:r>
          <a:r>
            <a:rPr lang="fr-BE" sz="1000" kern="1200" dirty="0" err="1"/>
            <a:t>agreements</a:t>
          </a:r>
          <a:endParaRPr lang="fr-BE" sz="1000" kern="1200" dirty="0"/>
        </a:p>
      </dsp:txBody>
      <dsp:txXfrm>
        <a:off x="5684947" y="325750"/>
        <a:ext cx="1175107" cy="783404"/>
      </dsp:txXfrm>
    </dsp:sp>
    <dsp:sp modelId="{03C2A539-699B-4ADD-804B-22AC0A961CDD}">
      <dsp:nvSpPr>
        <dsp:cNvPr id="0" name=""/>
        <dsp:cNvSpPr/>
      </dsp:nvSpPr>
      <dsp:spPr>
        <a:xfrm>
          <a:off x="7055906" y="325750"/>
          <a:ext cx="1958511" cy="78340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BE" sz="1000" kern="1200" dirty="0" err="1"/>
            <a:t>Secured</a:t>
          </a:r>
          <a:r>
            <a:rPr lang="fr-BE" sz="1000" kern="1200" dirty="0"/>
            <a:t> data provisioning </a:t>
          </a:r>
          <a:r>
            <a:rPr lang="fr-BE" sz="1000" kern="1200" dirty="0" err="1"/>
            <a:t>environment</a:t>
          </a:r>
          <a:r>
            <a:rPr lang="fr-BE" sz="1000" kern="1200" dirty="0"/>
            <a:t>: </a:t>
          </a:r>
          <a:r>
            <a:rPr lang="fr-BE" sz="1000" kern="1200" dirty="0" err="1"/>
            <a:t>upload</a:t>
          </a:r>
          <a:r>
            <a:rPr lang="fr-BE" sz="1000" kern="1200" dirty="0"/>
            <a:t> document or </a:t>
          </a:r>
          <a:r>
            <a:rPr lang="fr-BE" sz="1000" kern="1200" dirty="0" err="1"/>
            <a:t>fill</a:t>
          </a:r>
          <a:r>
            <a:rPr lang="fr-BE" sz="1000" kern="1200" dirty="0"/>
            <a:t> out a </a:t>
          </a:r>
          <a:r>
            <a:rPr lang="fr-BE" sz="1000" kern="1200" dirty="0" err="1"/>
            <a:t>form</a:t>
          </a:r>
          <a:endParaRPr lang="fr-BE" sz="1000" kern="1200" dirty="0"/>
        </a:p>
      </dsp:txBody>
      <dsp:txXfrm>
        <a:off x="7447608" y="325750"/>
        <a:ext cx="1175107" cy="783404"/>
      </dsp:txXfrm>
    </dsp:sp>
    <dsp:sp modelId="{F5F46D5D-36EA-4C46-9C37-6822A9CFAB28}">
      <dsp:nvSpPr>
        <dsp:cNvPr id="0" name=""/>
        <dsp:cNvSpPr/>
      </dsp:nvSpPr>
      <dsp:spPr>
        <a:xfrm>
          <a:off x="8818566" y="325750"/>
          <a:ext cx="1958511" cy="78340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BE" sz="1000" kern="1200" dirty="0" err="1"/>
            <a:t>Aknowledgment</a:t>
          </a:r>
          <a:r>
            <a:rPr lang="fr-BE" sz="1000" kern="1200" dirty="0"/>
            <a:t> and </a:t>
          </a:r>
          <a:r>
            <a:rPr lang="fr-BE" sz="1000" kern="1200" dirty="0" err="1"/>
            <a:t>legal</a:t>
          </a:r>
          <a:r>
            <a:rPr lang="fr-BE" sz="1000" kern="1200" dirty="0"/>
            <a:t> documentation</a:t>
          </a:r>
        </a:p>
      </dsp:txBody>
      <dsp:txXfrm>
        <a:off x="9210268" y="325750"/>
        <a:ext cx="1175107" cy="7834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1E20A8-46D9-4511-8840-6EB4C173D245}">
      <dsp:nvSpPr>
        <dsp:cNvPr id="0" name=""/>
        <dsp:cNvSpPr/>
      </dsp:nvSpPr>
      <dsp:spPr>
        <a:xfrm>
          <a:off x="5191" y="543587"/>
          <a:ext cx="1931135" cy="77245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fr-BE" sz="1100" kern="1200" dirty="0" err="1"/>
            <a:t>Secured</a:t>
          </a:r>
          <a:r>
            <a:rPr lang="fr-BE" sz="1100" kern="1200" dirty="0"/>
            <a:t> registration</a:t>
          </a:r>
        </a:p>
      </dsp:txBody>
      <dsp:txXfrm>
        <a:off x="391418" y="543587"/>
        <a:ext cx="1158681" cy="772454"/>
      </dsp:txXfrm>
    </dsp:sp>
    <dsp:sp modelId="{50CE8FE9-B920-49D5-9CB5-DAD1DC0F493D}">
      <dsp:nvSpPr>
        <dsp:cNvPr id="0" name=""/>
        <dsp:cNvSpPr/>
      </dsp:nvSpPr>
      <dsp:spPr>
        <a:xfrm>
          <a:off x="1743212" y="543587"/>
          <a:ext cx="1931135" cy="77245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fr-BE" sz="1100" kern="1200" dirty="0" err="1"/>
            <a:t>Eligibility</a:t>
          </a:r>
          <a:r>
            <a:rPr lang="fr-BE" sz="1100" kern="1200" dirty="0"/>
            <a:t> checks : </a:t>
          </a:r>
          <a:r>
            <a:rPr lang="fr-BE" sz="1100" kern="1200" dirty="0" err="1"/>
            <a:t>purpose</a:t>
          </a:r>
          <a:r>
            <a:rPr lang="fr-BE" sz="1100" kern="1200" dirty="0"/>
            <a:t>, data infrastructure, </a:t>
          </a:r>
          <a:r>
            <a:rPr lang="fr-BE" sz="1100" kern="1200" dirty="0" err="1"/>
            <a:t>security</a:t>
          </a:r>
          <a:r>
            <a:rPr lang="fr-BE" sz="1100" kern="1200" dirty="0"/>
            <a:t> </a:t>
          </a:r>
          <a:r>
            <a:rPr lang="fr-BE" sz="1100" kern="1200" dirty="0" err="1"/>
            <a:t>measures</a:t>
          </a:r>
          <a:endParaRPr lang="fr-BE" sz="1100" kern="1200" dirty="0"/>
        </a:p>
      </dsp:txBody>
      <dsp:txXfrm>
        <a:off x="2129439" y="543587"/>
        <a:ext cx="1158681" cy="772454"/>
      </dsp:txXfrm>
    </dsp:sp>
    <dsp:sp modelId="{0AB7381D-23C9-4C00-BE12-2108A9849185}">
      <dsp:nvSpPr>
        <dsp:cNvPr id="0" name=""/>
        <dsp:cNvSpPr/>
      </dsp:nvSpPr>
      <dsp:spPr>
        <a:xfrm>
          <a:off x="3481234" y="543587"/>
          <a:ext cx="1931135" cy="77245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fr-BE" sz="1100" kern="1200" dirty="0" err="1"/>
            <a:t>Secured</a:t>
          </a:r>
          <a:r>
            <a:rPr lang="fr-BE" sz="1100" kern="1200" dirty="0"/>
            <a:t> signature of the association code of </a:t>
          </a:r>
          <a:r>
            <a:rPr lang="fr-BE" sz="1100" kern="1200" dirty="0" err="1"/>
            <a:t>ethics</a:t>
          </a:r>
          <a:endParaRPr lang="fr-BE" sz="1100" kern="1200" dirty="0"/>
        </a:p>
      </dsp:txBody>
      <dsp:txXfrm>
        <a:off x="3867461" y="543587"/>
        <a:ext cx="1158681" cy="772454"/>
      </dsp:txXfrm>
    </dsp:sp>
    <dsp:sp modelId="{B39F81A5-C050-413C-9846-2D1EACFCB9F0}">
      <dsp:nvSpPr>
        <dsp:cNvPr id="0" name=""/>
        <dsp:cNvSpPr/>
      </dsp:nvSpPr>
      <dsp:spPr>
        <a:xfrm>
          <a:off x="5219256" y="543587"/>
          <a:ext cx="1931135" cy="77245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fr-BE" sz="1100" kern="1200" dirty="0"/>
            <a:t>Description of data </a:t>
          </a:r>
          <a:r>
            <a:rPr lang="fr-BE" sz="1100" kern="1200" dirty="0" err="1"/>
            <a:t>request</a:t>
          </a:r>
          <a:r>
            <a:rPr lang="fr-BE" sz="1100" kern="1200" dirty="0"/>
            <a:t> (</a:t>
          </a:r>
          <a:r>
            <a:rPr lang="fr-BE" sz="1100" kern="1200" dirty="0" err="1"/>
            <a:t>kind</a:t>
          </a:r>
          <a:r>
            <a:rPr lang="fr-BE" sz="1100" kern="1200" dirty="0"/>
            <a:t> of data, </a:t>
          </a:r>
          <a:r>
            <a:rPr lang="fr-BE" sz="1100" kern="1200" dirty="0" err="1"/>
            <a:t>purpose</a:t>
          </a:r>
          <a:r>
            <a:rPr lang="fr-BE" sz="1100" kern="1200" dirty="0"/>
            <a:t>, </a:t>
          </a:r>
          <a:r>
            <a:rPr lang="fr-BE" sz="1100" kern="1200" dirty="0" err="1"/>
            <a:t>period</a:t>
          </a:r>
          <a:r>
            <a:rPr lang="fr-BE" sz="1100" kern="1200" dirty="0"/>
            <a:t> of time)  </a:t>
          </a:r>
        </a:p>
      </dsp:txBody>
      <dsp:txXfrm>
        <a:off x="5605483" y="543587"/>
        <a:ext cx="1158681" cy="772454"/>
      </dsp:txXfrm>
    </dsp:sp>
    <dsp:sp modelId="{A74D144A-A9CF-4E70-909B-ED8FF0AEA509}">
      <dsp:nvSpPr>
        <dsp:cNvPr id="0" name=""/>
        <dsp:cNvSpPr/>
      </dsp:nvSpPr>
      <dsp:spPr>
        <a:xfrm>
          <a:off x="6957277" y="543587"/>
          <a:ext cx="1931135" cy="77245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fr-BE" sz="1100" kern="1200" dirty="0" err="1"/>
            <a:t>Secured</a:t>
          </a:r>
          <a:r>
            <a:rPr lang="fr-BE" sz="1100" kern="1200" dirty="0"/>
            <a:t> signature of a data use licence</a:t>
          </a:r>
        </a:p>
      </dsp:txBody>
      <dsp:txXfrm>
        <a:off x="7343504" y="543587"/>
        <a:ext cx="1158681" cy="772454"/>
      </dsp:txXfrm>
    </dsp:sp>
    <dsp:sp modelId="{7DFC6BA4-190E-4095-9CB2-6085DA25F567}">
      <dsp:nvSpPr>
        <dsp:cNvPr id="0" name=""/>
        <dsp:cNvSpPr/>
      </dsp:nvSpPr>
      <dsp:spPr>
        <a:xfrm>
          <a:off x="8695299" y="543587"/>
          <a:ext cx="1931135" cy="77245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fr-BE" sz="1100" kern="1200" dirty="0" err="1"/>
            <a:t>Secured</a:t>
          </a:r>
          <a:r>
            <a:rPr lang="fr-BE" sz="1100" kern="1200" dirty="0"/>
            <a:t> </a:t>
          </a:r>
          <a:r>
            <a:rPr lang="fr-BE" sz="1100" kern="1200" dirty="0" err="1"/>
            <a:t>access</a:t>
          </a:r>
          <a:r>
            <a:rPr lang="fr-BE" sz="1100" kern="1200" dirty="0"/>
            <a:t> to data</a:t>
          </a:r>
        </a:p>
      </dsp:txBody>
      <dsp:txXfrm>
        <a:off x="9081526" y="543587"/>
        <a:ext cx="1158681" cy="77245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D20177-4108-4702-B005-84B42A689770}" type="datetimeFigureOut">
              <a:rPr lang="fr-BE" smtClean="0"/>
              <a:t>23-05-23</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34E3E9-4022-45B0-95DF-DAF635E99401}" type="slidenum">
              <a:rPr lang="fr-BE" smtClean="0"/>
              <a:t>‹N°›</a:t>
            </a:fld>
            <a:endParaRPr lang="fr-BE"/>
          </a:p>
        </p:txBody>
      </p:sp>
    </p:spTree>
    <p:extLst>
      <p:ext uri="{BB962C8B-B14F-4D97-AF65-F5344CB8AC3E}">
        <p14:creationId xmlns:p14="http://schemas.microsoft.com/office/powerpoint/2010/main" val="2280578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https://brainhub.dev.hayolabs.com/</a:t>
            </a:r>
          </a:p>
        </p:txBody>
      </p:sp>
      <p:sp>
        <p:nvSpPr>
          <p:cNvPr id="4" name="Espace réservé du numéro de diapositive 3"/>
          <p:cNvSpPr>
            <a:spLocks noGrp="1"/>
          </p:cNvSpPr>
          <p:nvPr>
            <p:ph type="sldNum" sz="quarter" idx="5"/>
          </p:nvPr>
        </p:nvSpPr>
        <p:spPr/>
        <p:txBody>
          <a:bodyPr/>
          <a:lstStyle/>
          <a:p>
            <a:fld id="{FF34E3E9-4022-45B0-95DF-DAF635E99401}" type="slidenum">
              <a:rPr lang="fr-BE" smtClean="0"/>
              <a:t>24</a:t>
            </a:fld>
            <a:endParaRPr lang="fr-BE"/>
          </a:p>
        </p:txBody>
      </p:sp>
    </p:spTree>
    <p:extLst>
      <p:ext uri="{BB962C8B-B14F-4D97-AF65-F5344CB8AC3E}">
        <p14:creationId xmlns:p14="http://schemas.microsoft.com/office/powerpoint/2010/main" val="1247370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B82655-2F45-C371-C2D5-2D43F6C2703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7CE8ABB8-D01E-08A0-FA84-5271FCFC6F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14EB0130-0231-DDD0-AE8B-3A5ABECD86E3}"/>
              </a:ext>
            </a:extLst>
          </p:cNvPr>
          <p:cNvSpPr>
            <a:spLocks noGrp="1"/>
          </p:cNvSpPr>
          <p:nvPr>
            <p:ph type="dt" sz="half" idx="10"/>
          </p:nvPr>
        </p:nvSpPr>
        <p:spPr/>
        <p:txBody>
          <a:bodyPr/>
          <a:lstStyle/>
          <a:p>
            <a:fld id="{34D6856C-D1AB-429A-BD9D-222D365F82D8}" type="datetimeFigureOut">
              <a:rPr lang="fr-BE" smtClean="0"/>
              <a:t>23-05-23</a:t>
            </a:fld>
            <a:endParaRPr lang="fr-BE"/>
          </a:p>
        </p:txBody>
      </p:sp>
      <p:sp>
        <p:nvSpPr>
          <p:cNvPr id="5" name="Espace réservé du pied de page 4">
            <a:extLst>
              <a:ext uri="{FF2B5EF4-FFF2-40B4-BE49-F238E27FC236}">
                <a16:creationId xmlns:a16="http://schemas.microsoft.com/office/drawing/2014/main" id="{6E34AD2C-27BA-5130-EB5E-7549C4B413BC}"/>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E85D44AE-DEAF-B3BA-6405-81CAEFC4D73E}"/>
              </a:ext>
            </a:extLst>
          </p:cNvPr>
          <p:cNvSpPr>
            <a:spLocks noGrp="1"/>
          </p:cNvSpPr>
          <p:nvPr>
            <p:ph type="sldNum" sz="quarter" idx="12"/>
          </p:nvPr>
        </p:nvSpPr>
        <p:spPr/>
        <p:txBody>
          <a:bodyPr/>
          <a:lstStyle/>
          <a:p>
            <a:fld id="{8416C3C3-5ED3-4812-BF32-609207079B14}" type="slidenum">
              <a:rPr lang="fr-BE" smtClean="0"/>
              <a:t>‹N°›</a:t>
            </a:fld>
            <a:endParaRPr lang="fr-BE"/>
          </a:p>
        </p:txBody>
      </p:sp>
    </p:spTree>
    <p:extLst>
      <p:ext uri="{BB962C8B-B14F-4D97-AF65-F5344CB8AC3E}">
        <p14:creationId xmlns:p14="http://schemas.microsoft.com/office/powerpoint/2010/main" val="3807578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0C4087-80CC-75A5-2D5B-430A82DCBFB7}"/>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2BECF3FA-C8BE-D5A6-B617-61C23531728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E2A247F5-C290-C562-619B-F3A3917C5158}"/>
              </a:ext>
            </a:extLst>
          </p:cNvPr>
          <p:cNvSpPr>
            <a:spLocks noGrp="1"/>
          </p:cNvSpPr>
          <p:nvPr>
            <p:ph type="dt" sz="half" idx="10"/>
          </p:nvPr>
        </p:nvSpPr>
        <p:spPr/>
        <p:txBody>
          <a:bodyPr/>
          <a:lstStyle/>
          <a:p>
            <a:fld id="{34D6856C-D1AB-429A-BD9D-222D365F82D8}" type="datetimeFigureOut">
              <a:rPr lang="fr-BE" smtClean="0"/>
              <a:t>23-05-23</a:t>
            </a:fld>
            <a:endParaRPr lang="fr-BE"/>
          </a:p>
        </p:txBody>
      </p:sp>
      <p:sp>
        <p:nvSpPr>
          <p:cNvPr id="5" name="Espace réservé du pied de page 4">
            <a:extLst>
              <a:ext uri="{FF2B5EF4-FFF2-40B4-BE49-F238E27FC236}">
                <a16:creationId xmlns:a16="http://schemas.microsoft.com/office/drawing/2014/main" id="{15481B84-17D5-F419-254A-59A779245EB6}"/>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79B42288-B97F-8F6D-BDF5-CC1D7B1F15B0}"/>
              </a:ext>
            </a:extLst>
          </p:cNvPr>
          <p:cNvSpPr>
            <a:spLocks noGrp="1"/>
          </p:cNvSpPr>
          <p:nvPr>
            <p:ph type="sldNum" sz="quarter" idx="12"/>
          </p:nvPr>
        </p:nvSpPr>
        <p:spPr/>
        <p:txBody>
          <a:bodyPr/>
          <a:lstStyle/>
          <a:p>
            <a:fld id="{8416C3C3-5ED3-4812-BF32-609207079B14}" type="slidenum">
              <a:rPr lang="fr-BE" smtClean="0"/>
              <a:t>‹N°›</a:t>
            </a:fld>
            <a:endParaRPr lang="fr-BE"/>
          </a:p>
        </p:txBody>
      </p:sp>
    </p:spTree>
    <p:extLst>
      <p:ext uri="{BB962C8B-B14F-4D97-AF65-F5344CB8AC3E}">
        <p14:creationId xmlns:p14="http://schemas.microsoft.com/office/powerpoint/2010/main" val="840774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1A9B688-0D5A-A237-E93B-92E199DEED6E}"/>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0FBDF08D-538F-9435-7F8C-B95E40C0AD0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8D254B58-91A0-ACA4-E75A-03125D7DB7C9}"/>
              </a:ext>
            </a:extLst>
          </p:cNvPr>
          <p:cNvSpPr>
            <a:spLocks noGrp="1"/>
          </p:cNvSpPr>
          <p:nvPr>
            <p:ph type="dt" sz="half" idx="10"/>
          </p:nvPr>
        </p:nvSpPr>
        <p:spPr/>
        <p:txBody>
          <a:bodyPr/>
          <a:lstStyle/>
          <a:p>
            <a:fld id="{34D6856C-D1AB-429A-BD9D-222D365F82D8}" type="datetimeFigureOut">
              <a:rPr lang="fr-BE" smtClean="0"/>
              <a:t>23-05-23</a:t>
            </a:fld>
            <a:endParaRPr lang="fr-BE"/>
          </a:p>
        </p:txBody>
      </p:sp>
      <p:sp>
        <p:nvSpPr>
          <p:cNvPr id="5" name="Espace réservé du pied de page 4">
            <a:extLst>
              <a:ext uri="{FF2B5EF4-FFF2-40B4-BE49-F238E27FC236}">
                <a16:creationId xmlns:a16="http://schemas.microsoft.com/office/drawing/2014/main" id="{5C6CACBD-3771-3D6F-BC43-E4D639E926E4}"/>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80CBB942-E70C-EA1E-030B-D55E5FFB1745}"/>
              </a:ext>
            </a:extLst>
          </p:cNvPr>
          <p:cNvSpPr>
            <a:spLocks noGrp="1"/>
          </p:cNvSpPr>
          <p:nvPr>
            <p:ph type="sldNum" sz="quarter" idx="12"/>
          </p:nvPr>
        </p:nvSpPr>
        <p:spPr/>
        <p:txBody>
          <a:bodyPr/>
          <a:lstStyle/>
          <a:p>
            <a:fld id="{8416C3C3-5ED3-4812-BF32-609207079B14}" type="slidenum">
              <a:rPr lang="fr-BE" smtClean="0"/>
              <a:t>‹N°›</a:t>
            </a:fld>
            <a:endParaRPr lang="fr-BE"/>
          </a:p>
        </p:txBody>
      </p:sp>
    </p:spTree>
    <p:extLst>
      <p:ext uri="{BB962C8B-B14F-4D97-AF65-F5344CB8AC3E}">
        <p14:creationId xmlns:p14="http://schemas.microsoft.com/office/powerpoint/2010/main" val="3288373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A1BC19-754E-F823-8292-17CBCC4A2E21}"/>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D831D66A-7051-00C2-7C25-454BDE6E7A4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31E2703E-8B57-2697-E664-F449EBD920EF}"/>
              </a:ext>
            </a:extLst>
          </p:cNvPr>
          <p:cNvSpPr>
            <a:spLocks noGrp="1"/>
          </p:cNvSpPr>
          <p:nvPr>
            <p:ph type="dt" sz="half" idx="10"/>
          </p:nvPr>
        </p:nvSpPr>
        <p:spPr/>
        <p:txBody>
          <a:bodyPr/>
          <a:lstStyle/>
          <a:p>
            <a:fld id="{34D6856C-D1AB-429A-BD9D-222D365F82D8}" type="datetimeFigureOut">
              <a:rPr lang="fr-BE" smtClean="0"/>
              <a:t>23-05-23</a:t>
            </a:fld>
            <a:endParaRPr lang="fr-BE"/>
          </a:p>
        </p:txBody>
      </p:sp>
      <p:sp>
        <p:nvSpPr>
          <p:cNvPr id="5" name="Espace réservé du pied de page 4">
            <a:extLst>
              <a:ext uri="{FF2B5EF4-FFF2-40B4-BE49-F238E27FC236}">
                <a16:creationId xmlns:a16="http://schemas.microsoft.com/office/drawing/2014/main" id="{563019A4-BE8D-F662-FA22-E3F60EB343F9}"/>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9C16BB07-AE0C-C4F8-5D66-FFE15C1FCEBD}"/>
              </a:ext>
            </a:extLst>
          </p:cNvPr>
          <p:cNvSpPr>
            <a:spLocks noGrp="1"/>
          </p:cNvSpPr>
          <p:nvPr>
            <p:ph type="sldNum" sz="quarter" idx="12"/>
          </p:nvPr>
        </p:nvSpPr>
        <p:spPr/>
        <p:txBody>
          <a:bodyPr/>
          <a:lstStyle/>
          <a:p>
            <a:fld id="{8416C3C3-5ED3-4812-BF32-609207079B14}" type="slidenum">
              <a:rPr lang="fr-BE" smtClean="0"/>
              <a:t>‹N°›</a:t>
            </a:fld>
            <a:endParaRPr lang="fr-BE"/>
          </a:p>
        </p:txBody>
      </p:sp>
    </p:spTree>
    <p:extLst>
      <p:ext uri="{BB962C8B-B14F-4D97-AF65-F5344CB8AC3E}">
        <p14:creationId xmlns:p14="http://schemas.microsoft.com/office/powerpoint/2010/main" val="1120178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498CFB-A955-615A-9022-EFD135BA0C7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264669C5-B406-301B-4C72-88278D92EF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BE113E0-CFEF-EBA2-5311-04B0E1653A0E}"/>
              </a:ext>
            </a:extLst>
          </p:cNvPr>
          <p:cNvSpPr>
            <a:spLocks noGrp="1"/>
          </p:cNvSpPr>
          <p:nvPr>
            <p:ph type="dt" sz="half" idx="10"/>
          </p:nvPr>
        </p:nvSpPr>
        <p:spPr/>
        <p:txBody>
          <a:bodyPr/>
          <a:lstStyle/>
          <a:p>
            <a:fld id="{34D6856C-D1AB-429A-BD9D-222D365F82D8}" type="datetimeFigureOut">
              <a:rPr lang="fr-BE" smtClean="0"/>
              <a:t>23-05-23</a:t>
            </a:fld>
            <a:endParaRPr lang="fr-BE"/>
          </a:p>
        </p:txBody>
      </p:sp>
      <p:sp>
        <p:nvSpPr>
          <p:cNvPr id="5" name="Espace réservé du pied de page 4">
            <a:extLst>
              <a:ext uri="{FF2B5EF4-FFF2-40B4-BE49-F238E27FC236}">
                <a16:creationId xmlns:a16="http://schemas.microsoft.com/office/drawing/2014/main" id="{F6F92ECC-7EBD-E385-0E60-001FD3FC073F}"/>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3C9E98AE-6A96-BF58-8EED-D4C76E4E8A1C}"/>
              </a:ext>
            </a:extLst>
          </p:cNvPr>
          <p:cNvSpPr>
            <a:spLocks noGrp="1"/>
          </p:cNvSpPr>
          <p:nvPr>
            <p:ph type="sldNum" sz="quarter" idx="12"/>
          </p:nvPr>
        </p:nvSpPr>
        <p:spPr/>
        <p:txBody>
          <a:bodyPr/>
          <a:lstStyle/>
          <a:p>
            <a:fld id="{8416C3C3-5ED3-4812-BF32-609207079B14}" type="slidenum">
              <a:rPr lang="fr-BE" smtClean="0"/>
              <a:t>‹N°›</a:t>
            </a:fld>
            <a:endParaRPr lang="fr-BE"/>
          </a:p>
        </p:txBody>
      </p:sp>
    </p:spTree>
    <p:extLst>
      <p:ext uri="{BB962C8B-B14F-4D97-AF65-F5344CB8AC3E}">
        <p14:creationId xmlns:p14="http://schemas.microsoft.com/office/powerpoint/2010/main" val="1338217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DDA81A-F376-16A5-84E6-26ACB1B5CD3A}"/>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BBBF7EE5-9741-3C32-EA2A-24A3FA2FA3A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16094119-D310-B426-DE05-09B3CA0C334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80DB992C-1601-BB84-FB27-612A0E37B7CF}"/>
              </a:ext>
            </a:extLst>
          </p:cNvPr>
          <p:cNvSpPr>
            <a:spLocks noGrp="1"/>
          </p:cNvSpPr>
          <p:nvPr>
            <p:ph type="dt" sz="half" idx="10"/>
          </p:nvPr>
        </p:nvSpPr>
        <p:spPr/>
        <p:txBody>
          <a:bodyPr/>
          <a:lstStyle/>
          <a:p>
            <a:fld id="{34D6856C-D1AB-429A-BD9D-222D365F82D8}" type="datetimeFigureOut">
              <a:rPr lang="fr-BE" smtClean="0"/>
              <a:t>23-05-23</a:t>
            </a:fld>
            <a:endParaRPr lang="fr-BE"/>
          </a:p>
        </p:txBody>
      </p:sp>
      <p:sp>
        <p:nvSpPr>
          <p:cNvPr id="6" name="Espace réservé du pied de page 5">
            <a:extLst>
              <a:ext uri="{FF2B5EF4-FFF2-40B4-BE49-F238E27FC236}">
                <a16:creationId xmlns:a16="http://schemas.microsoft.com/office/drawing/2014/main" id="{98D45B2C-2546-8057-87E7-46337F9DADE2}"/>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6B7EF705-EF00-4B6A-14AD-6FFF96A23736}"/>
              </a:ext>
            </a:extLst>
          </p:cNvPr>
          <p:cNvSpPr>
            <a:spLocks noGrp="1"/>
          </p:cNvSpPr>
          <p:nvPr>
            <p:ph type="sldNum" sz="quarter" idx="12"/>
          </p:nvPr>
        </p:nvSpPr>
        <p:spPr/>
        <p:txBody>
          <a:bodyPr/>
          <a:lstStyle/>
          <a:p>
            <a:fld id="{8416C3C3-5ED3-4812-BF32-609207079B14}" type="slidenum">
              <a:rPr lang="fr-BE" smtClean="0"/>
              <a:t>‹N°›</a:t>
            </a:fld>
            <a:endParaRPr lang="fr-BE"/>
          </a:p>
        </p:txBody>
      </p:sp>
    </p:spTree>
    <p:extLst>
      <p:ext uri="{BB962C8B-B14F-4D97-AF65-F5344CB8AC3E}">
        <p14:creationId xmlns:p14="http://schemas.microsoft.com/office/powerpoint/2010/main" val="2064025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ACDF6B-75CE-84C2-13A7-F31E09F35B92}"/>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24CEBFB2-3502-405F-DB47-7327A777D2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84099B1-0A7A-6512-631A-DAAB7EF0B0CE}"/>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B853F7A0-33E6-72AD-8E33-017391765A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E588736-8253-8C1B-87C3-2B8E50D5417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F84822C0-8BAE-0393-3216-77807D43BC9C}"/>
              </a:ext>
            </a:extLst>
          </p:cNvPr>
          <p:cNvSpPr>
            <a:spLocks noGrp="1"/>
          </p:cNvSpPr>
          <p:nvPr>
            <p:ph type="dt" sz="half" idx="10"/>
          </p:nvPr>
        </p:nvSpPr>
        <p:spPr/>
        <p:txBody>
          <a:bodyPr/>
          <a:lstStyle/>
          <a:p>
            <a:fld id="{34D6856C-D1AB-429A-BD9D-222D365F82D8}" type="datetimeFigureOut">
              <a:rPr lang="fr-BE" smtClean="0"/>
              <a:t>23-05-23</a:t>
            </a:fld>
            <a:endParaRPr lang="fr-BE"/>
          </a:p>
        </p:txBody>
      </p:sp>
      <p:sp>
        <p:nvSpPr>
          <p:cNvPr id="8" name="Espace réservé du pied de page 7">
            <a:extLst>
              <a:ext uri="{FF2B5EF4-FFF2-40B4-BE49-F238E27FC236}">
                <a16:creationId xmlns:a16="http://schemas.microsoft.com/office/drawing/2014/main" id="{650BF6F8-1E9E-7507-5340-1280540D1CA0}"/>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6B2D8868-153B-908B-2DE2-6CAFEB56FB1C}"/>
              </a:ext>
            </a:extLst>
          </p:cNvPr>
          <p:cNvSpPr>
            <a:spLocks noGrp="1"/>
          </p:cNvSpPr>
          <p:nvPr>
            <p:ph type="sldNum" sz="quarter" idx="12"/>
          </p:nvPr>
        </p:nvSpPr>
        <p:spPr/>
        <p:txBody>
          <a:bodyPr/>
          <a:lstStyle/>
          <a:p>
            <a:fld id="{8416C3C3-5ED3-4812-BF32-609207079B14}" type="slidenum">
              <a:rPr lang="fr-BE" smtClean="0"/>
              <a:t>‹N°›</a:t>
            </a:fld>
            <a:endParaRPr lang="fr-BE"/>
          </a:p>
        </p:txBody>
      </p:sp>
    </p:spTree>
    <p:extLst>
      <p:ext uri="{BB962C8B-B14F-4D97-AF65-F5344CB8AC3E}">
        <p14:creationId xmlns:p14="http://schemas.microsoft.com/office/powerpoint/2010/main" val="2935740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E719E2-61B2-BBE2-8ACB-B172FA2087A6}"/>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EFE0A217-E108-9C82-8007-1D3A24B3B991}"/>
              </a:ext>
            </a:extLst>
          </p:cNvPr>
          <p:cNvSpPr>
            <a:spLocks noGrp="1"/>
          </p:cNvSpPr>
          <p:nvPr>
            <p:ph type="dt" sz="half" idx="10"/>
          </p:nvPr>
        </p:nvSpPr>
        <p:spPr/>
        <p:txBody>
          <a:bodyPr/>
          <a:lstStyle/>
          <a:p>
            <a:fld id="{34D6856C-D1AB-429A-BD9D-222D365F82D8}" type="datetimeFigureOut">
              <a:rPr lang="fr-BE" smtClean="0"/>
              <a:t>23-05-23</a:t>
            </a:fld>
            <a:endParaRPr lang="fr-BE"/>
          </a:p>
        </p:txBody>
      </p:sp>
      <p:sp>
        <p:nvSpPr>
          <p:cNvPr id="4" name="Espace réservé du pied de page 3">
            <a:extLst>
              <a:ext uri="{FF2B5EF4-FFF2-40B4-BE49-F238E27FC236}">
                <a16:creationId xmlns:a16="http://schemas.microsoft.com/office/drawing/2014/main" id="{F3406D45-E28D-C838-5AD8-A888CB6E6E14}"/>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0ECC050F-67E9-3804-F423-6DACCC21D564}"/>
              </a:ext>
            </a:extLst>
          </p:cNvPr>
          <p:cNvSpPr>
            <a:spLocks noGrp="1"/>
          </p:cNvSpPr>
          <p:nvPr>
            <p:ph type="sldNum" sz="quarter" idx="12"/>
          </p:nvPr>
        </p:nvSpPr>
        <p:spPr/>
        <p:txBody>
          <a:bodyPr/>
          <a:lstStyle/>
          <a:p>
            <a:fld id="{8416C3C3-5ED3-4812-BF32-609207079B14}" type="slidenum">
              <a:rPr lang="fr-BE" smtClean="0"/>
              <a:t>‹N°›</a:t>
            </a:fld>
            <a:endParaRPr lang="fr-BE"/>
          </a:p>
        </p:txBody>
      </p:sp>
    </p:spTree>
    <p:extLst>
      <p:ext uri="{BB962C8B-B14F-4D97-AF65-F5344CB8AC3E}">
        <p14:creationId xmlns:p14="http://schemas.microsoft.com/office/powerpoint/2010/main" val="1425084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38DD548-64DB-44DD-DB51-4BE8D77709AB}"/>
              </a:ext>
            </a:extLst>
          </p:cNvPr>
          <p:cNvSpPr>
            <a:spLocks noGrp="1"/>
          </p:cNvSpPr>
          <p:nvPr>
            <p:ph type="dt" sz="half" idx="10"/>
          </p:nvPr>
        </p:nvSpPr>
        <p:spPr/>
        <p:txBody>
          <a:bodyPr/>
          <a:lstStyle/>
          <a:p>
            <a:fld id="{34D6856C-D1AB-429A-BD9D-222D365F82D8}" type="datetimeFigureOut">
              <a:rPr lang="fr-BE" smtClean="0"/>
              <a:t>23-05-23</a:t>
            </a:fld>
            <a:endParaRPr lang="fr-BE"/>
          </a:p>
        </p:txBody>
      </p:sp>
      <p:sp>
        <p:nvSpPr>
          <p:cNvPr id="3" name="Espace réservé du pied de page 2">
            <a:extLst>
              <a:ext uri="{FF2B5EF4-FFF2-40B4-BE49-F238E27FC236}">
                <a16:creationId xmlns:a16="http://schemas.microsoft.com/office/drawing/2014/main" id="{178125A8-FD35-B951-6B6D-C55E9767609E}"/>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90B80F5E-43E3-D8E8-7D27-68AFAAE23BBB}"/>
              </a:ext>
            </a:extLst>
          </p:cNvPr>
          <p:cNvSpPr>
            <a:spLocks noGrp="1"/>
          </p:cNvSpPr>
          <p:nvPr>
            <p:ph type="sldNum" sz="quarter" idx="12"/>
          </p:nvPr>
        </p:nvSpPr>
        <p:spPr/>
        <p:txBody>
          <a:bodyPr/>
          <a:lstStyle/>
          <a:p>
            <a:fld id="{8416C3C3-5ED3-4812-BF32-609207079B14}" type="slidenum">
              <a:rPr lang="fr-BE" smtClean="0"/>
              <a:t>‹N°›</a:t>
            </a:fld>
            <a:endParaRPr lang="fr-BE"/>
          </a:p>
        </p:txBody>
      </p:sp>
    </p:spTree>
    <p:extLst>
      <p:ext uri="{BB962C8B-B14F-4D97-AF65-F5344CB8AC3E}">
        <p14:creationId xmlns:p14="http://schemas.microsoft.com/office/powerpoint/2010/main" val="741063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6EE6E9-D2BF-7D16-A78A-F3AADD0AAFB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1046472E-4DF8-1680-44CA-8B9C004396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3B7420AE-9881-57C6-08A7-310CE48760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057673F-F0CB-7404-C306-731CC1CC6444}"/>
              </a:ext>
            </a:extLst>
          </p:cNvPr>
          <p:cNvSpPr>
            <a:spLocks noGrp="1"/>
          </p:cNvSpPr>
          <p:nvPr>
            <p:ph type="dt" sz="half" idx="10"/>
          </p:nvPr>
        </p:nvSpPr>
        <p:spPr/>
        <p:txBody>
          <a:bodyPr/>
          <a:lstStyle/>
          <a:p>
            <a:fld id="{34D6856C-D1AB-429A-BD9D-222D365F82D8}" type="datetimeFigureOut">
              <a:rPr lang="fr-BE" smtClean="0"/>
              <a:t>23-05-23</a:t>
            </a:fld>
            <a:endParaRPr lang="fr-BE"/>
          </a:p>
        </p:txBody>
      </p:sp>
      <p:sp>
        <p:nvSpPr>
          <p:cNvPr id="6" name="Espace réservé du pied de page 5">
            <a:extLst>
              <a:ext uri="{FF2B5EF4-FFF2-40B4-BE49-F238E27FC236}">
                <a16:creationId xmlns:a16="http://schemas.microsoft.com/office/drawing/2014/main" id="{B245AFD3-05DE-3EC6-D168-3C732405377B}"/>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3A28E134-7A54-9828-4592-73E420DCEA05}"/>
              </a:ext>
            </a:extLst>
          </p:cNvPr>
          <p:cNvSpPr>
            <a:spLocks noGrp="1"/>
          </p:cNvSpPr>
          <p:nvPr>
            <p:ph type="sldNum" sz="quarter" idx="12"/>
          </p:nvPr>
        </p:nvSpPr>
        <p:spPr/>
        <p:txBody>
          <a:bodyPr/>
          <a:lstStyle/>
          <a:p>
            <a:fld id="{8416C3C3-5ED3-4812-BF32-609207079B14}" type="slidenum">
              <a:rPr lang="fr-BE" smtClean="0"/>
              <a:t>‹N°›</a:t>
            </a:fld>
            <a:endParaRPr lang="fr-BE"/>
          </a:p>
        </p:txBody>
      </p:sp>
    </p:spTree>
    <p:extLst>
      <p:ext uri="{BB962C8B-B14F-4D97-AF65-F5344CB8AC3E}">
        <p14:creationId xmlns:p14="http://schemas.microsoft.com/office/powerpoint/2010/main" val="1518616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F901E5-C84C-73F8-C906-83C3B5BA9B4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6761A135-B735-D73E-6896-21D4BD89AB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D317F4EC-CB4D-EF1C-25BA-9E8EFDBADA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CCCD5F8-5CC2-FBB0-4437-042677DC1572}"/>
              </a:ext>
            </a:extLst>
          </p:cNvPr>
          <p:cNvSpPr>
            <a:spLocks noGrp="1"/>
          </p:cNvSpPr>
          <p:nvPr>
            <p:ph type="dt" sz="half" idx="10"/>
          </p:nvPr>
        </p:nvSpPr>
        <p:spPr/>
        <p:txBody>
          <a:bodyPr/>
          <a:lstStyle/>
          <a:p>
            <a:fld id="{34D6856C-D1AB-429A-BD9D-222D365F82D8}" type="datetimeFigureOut">
              <a:rPr lang="fr-BE" smtClean="0"/>
              <a:t>23-05-23</a:t>
            </a:fld>
            <a:endParaRPr lang="fr-BE"/>
          </a:p>
        </p:txBody>
      </p:sp>
      <p:sp>
        <p:nvSpPr>
          <p:cNvPr id="6" name="Espace réservé du pied de page 5">
            <a:extLst>
              <a:ext uri="{FF2B5EF4-FFF2-40B4-BE49-F238E27FC236}">
                <a16:creationId xmlns:a16="http://schemas.microsoft.com/office/drawing/2014/main" id="{45146116-9C4B-E2A5-CCC1-86009627ED74}"/>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A1564E95-53B1-5557-5494-288393F6C33A}"/>
              </a:ext>
            </a:extLst>
          </p:cNvPr>
          <p:cNvSpPr>
            <a:spLocks noGrp="1"/>
          </p:cNvSpPr>
          <p:nvPr>
            <p:ph type="sldNum" sz="quarter" idx="12"/>
          </p:nvPr>
        </p:nvSpPr>
        <p:spPr/>
        <p:txBody>
          <a:bodyPr/>
          <a:lstStyle/>
          <a:p>
            <a:fld id="{8416C3C3-5ED3-4812-BF32-609207079B14}" type="slidenum">
              <a:rPr lang="fr-BE" smtClean="0"/>
              <a:t>‹N°›</a:t>
            </a:fld>
            <a:endParaRPr lang="fr-BE"/>
          </a:p>
        </p:txBody>
      </p:sp>
    </p:spTree>
    <p:extLst>
      <p:ext uri="{BB962C8B-B14F-4D97-AF65-F5344CB8AC3E}">
        <p14:creationId xmlns:p14="http://schemas.microsoft.com/office/powerpoint/2010/main" val="959958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EBD1A2C-D5D3-C622-9F9D-9C12035459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E4DD9D6D-96EF-8809-17C7-078C5AF937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4F1E1336-E082-C069-6B7F-C442B51E6B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D6856C-D1AB-429A-BD9D-222D365F82D8}" type="datetimeFigureOut">
              <a:rPr lang="fr-BE" smtClean="0"/>
              <a:t>23-05-23</a:t>
            </a:fld>
            <a:endParaRPr lang="fr-BE"/>
          </a:p>
        </p:txBody>
      </p:sp>
      <p:sp>
        <p:nvSpPr>
          <p:cNvPr id="5" name="Espace réservé du pied de page 4">
            <a:extLst>
              <a:ext uri="{FF2B5EF4-FFF2-40B4-BE49-F238E27FC236}">
                <a16:creationId xmlns:a16="http://schemas.microsoft.com/office/drawing/2014/main" id="{F2FC21F5-B544-927F-E22E-977A6D6094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6B5C979E-0089-ADCE-9436-9F0684952F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16C3C3-5ED3-4812-BF32-609207079B14}" type="slidenum">
              <a:rPr lang="fr-BE" smtClean="0"/>
              <a:t>‹N°›</a:t>
            </a:fld>
            <a:endParaRPr lang="fr-BE"/>
          </a:p>
        </p:txBody>
      </p:sp>
    </p:spTree>
    <p:extLst>
      <p:ext uri="{BB962C8B-B14F-4D97-AF65-F5344CB8AC3E}">
        <p14:creationId xmlns:p14="http://schemas.microsoft.com/office/powerpoint/2010/main" val="3851987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 8" descr="Une image contenant capture d’écran, cercle, léger, Art fractal&#10;&#10;Description générée automatiquement">
            <a:extLst>
              <a:ext uri="{FF2B5EF4-FFF2-40B4-BE49-F238E27FC236}">
                <a16:creationId xmlns:a16="http://schemas.microsoft.com/office/drawing/2014/main" id="{E6A14231-D47F-A254-ACD5-6E073EF3ACDA}"/>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r="11133"/>
          <a:stretch/>
        </p:blipFill>
        <p:spPr>
          <a:xfrm>
            <a:off x="20" y="10"/>
            <a:ext cx="12188930" cy="6857990"/>
          </a:xfrm>
          <a:prstGeom prst="rect">
            <a:avLst/>
          </a:prstGeom>
        </p:spPr>
      </p:pic>
      <p:sp>
        <p:nvSpPr>
          <p:cNvPr id="2" name="Titre 1">
            <a:extLst>
              <a:ext uri="{FF2B5EF4-FFF2-40B4-BE49-F238E27FC236}">
                <a16:creationId xmlns:a16="http://schemas.microsoft.com/office/drawing/2014/main" id="{BB2E2C2E-C487-CD61-AA3C-AB5304A2EB6A}"/>
              </a:ext>
            </a:extLst>
          </p:cNvPr>
          <p:cNvSpPr>
            <a:spLocks noGrp="1"/>
          </p:cNvSpPr>
          <p:nvPr>
            <p:ph type="ctrTitle"/>
          </p:nvPr>
        </p:nvSpPr>
        <p:spPr>
          <a:xfrm>
            <a:off x="1064972" y="937973"/>
            <a:ext cx="10373193" cy="3063240"/>
          </a:xfrm>
        </p:spPr>
        <p:txBody>
          <a:bodyPr>
            <a:normAutofit/>
          </a:bodyPr>
          <a:lstStyle/>
          <a:p>
            <a:pPr>
              <a:spcAft>
                <a:spcPts val="600"/>
              </a:spcAft>
            </a:pPr>
            <a:r>
              <a:rPr lang="en-US" sz="4100" b="1" dirty="0">
                <a:solidFill>
                  <a:srgbClr val="FFFFFF"/>
                </a:solidFill>
                <a:effectLst/>
              </a:rPr>
              <a:t>How to Build a Belgian Brain Data Hub ? </a:t>
            </a:r>
            <a:br>
              <a:rPr lang="en-US" sz="4100" b="1" dirty="0">
                <a:solidFill>
                  <a:srgbClr val="FFFFFF"/>
                </a:solidFill>
                <a:effectLst/>
              </a:rPr>
            </a:br>
            <a:r>
              <a:rPr lang="en-US" sz="4100" b="1" dirty="0">
                <a:solidFill>
                  <a:srgbClr val="FFFFFF"/>
                </a:solidFill>
                <a:effectLst/>
              </a:rPr>
              <a:t>A Proof of Concept for an altruistic Data Platform</a:t>
            </a:r>
            <a:br>
              <a:rPr lang="en-US" sz="4100" b="1" dirty="0">
                <a:solidFill>
                  <a:srgbClr val="FFFFFF"/>
                </a:solidFill>
                <a:effectLst/>
              </a:rPr>
            </a:br>
            <a:endParaRPr lang="fr-BE" sz="4100" dirty="0">
              <a:solidFill>
                <a:srgbClr val="FFFFFF"/>
              </a:solidFill>
            </a:endParaRPr>
          </a:p>
        </p:txBody>
      </p:sp>
      <p:sp>
        <p:nvSpPr>
          <p:cNvPr id="3" name="Sous-titre 2">
            <a:extLst>
              <a:ext uri="{FF2B5EF4-FFF2-40B4-BE49-F238E27FC236}">
                <a16:creationId xmlns:a16="http://schemas.microsoft.com/office/drawing/2014/main" id="{4D2D8D31-EBD9-8730-0558-77C98335C208}"/>
              </a:ext>
            </a:extLst>
          </p:cNvPr>
          <p:cNvSpPr>
            <a:spLocks noGrp="1"/>
          </p:cNvSpPr>
          <p:nvPr>
            <p:ph type="subTitle" idx="1"/>
          </p:nvPr>
        </p:nvSpPr>
        <p:spPr>
          <a:xfrm>
            <a:off x="1527048" y="4599432"/>
            <a:ext cx="9144000" cy="1536192"/>
          </a:xfrm>
        </p:spPr>
        <p:txBody>
          <a:bodyPr>
            <a:normAutofit/>
          </a:bodyPr>
          <a:lstStyle/>
          <a:p>
            <a:r>
              <a:rPr lang="fr-BE">
                <a:solidFill>
                  <a:srgbClr val="FFFFFF"/>
                </a:solidFill>
              </a:rPr>
              <a:t>Prof. Gregory Lewkowicz </a:t>
            </a:r>
          </a:p>
          <a:p>
            <a:r>
              <a:rPr lang="fr-BE">
                <a:solidFill>
                  <a:srgbClr val="FFFFFF"/>
                </a:solidFill>
              </a:rPr>
              <a:t>Director of the Smart Law Hub, ULB</a:t>
            </a:r>
          </a:p>
          <a:p>
            <a:r>
              <a:rPr lang="fr-BE">
                <a:solidFill>
                  <a:srgbClr val="FFFFFF"/>
                </a:solidFill>
              </a:rPr>
              <a:t>Principal investigator at FARI (AI for the Common Good Institute)</a:t>
            </a:r>
          </a:p>
        </p:txBody>
      </p:sp>
      <p:sp>
        <p:nvSpPr>
          <p:cNvPr id="16"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croquis, cercle, blanc, art&#10;&#10;Description générée automatiquement">
            <a:extLst>
              <a:ext uri="{FF2B5EF4-FFF2-40B4-BE49-F238E27FC236}">
                <a16:creationId xmlns:a16="http://schemas.microsoft.com/office/drawing/2014/main" id="{EADBDC1D-FD29-82A7-294D-CE319F8D00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4" y="5546430"/>
            <a:ext cx="1203956" cy="1112051"/>
          </a:xfrm>
          <a:prstGeom prst="rect">
            <a:avLst/>
          </a:prstGeom>
        </p:spPr>
      </p:pic>
      <p:pic>
        <p:nvPicPr>
          <p:cNvPr id="7" name="Image 6" descr="Une image contenant Police, Bleu électrique, logo, Graphique&#10;&#10;Description générée automatiquement">
            <a:extLst>
              <a:ext uri="{FF2B5EF4-FFF2-40B4-BE49-F238E27FC236}">
                <a16:creationId xmlns:a16="http://schemas.microsoft.com/office/drawing/2014/main" id="{9AD733DF-43D9-C14F-C733-07E28B62AA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9196" y="5560542"/>
            <a:ext cx="1097939" cy="1097939"/>
          </a:xfrm>
          <a:prstGeom prst="rect">
            <a:avLst/>
          </a:prstGeom>
        </p:spPr>
      </p:pic>
    </p:spTree>
    <p:extLst>
      <p:ext uri="{BB962C8B-B14F-4D97-AF65-F5344CB8AC3E}">
        <p14:creationId xmlns:p14="http://schemas.microsoft.com/office/powerpoint/2010/main" val="90379030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AD9DCF8-8567-9F34-5D83-8C53C1C62FAF}"/>
              </a:ext>
            </a:extLst>
          </p:cNvPr>
          <p:cNvSpPr>
            <a:spLocks noGrp="1"/>
          </p:cNvSpPr>
          <p:nvPr>
            <p:ph type="title"/>
          </p:nvPr>
        </p:nvSpPr>
        <p:spPr>
          <a:xfrm>
            <a:off x="466722" y="586855"/>
            <a:ext cx="3201366" cy="3387497"/>
          </a:xfrm>
        </p:spPr>
        <p:txBody>
          <a:bodyPr anchor="b">
            <a:normAutofit/>
          </a:bodyPr>
          <a:lstStyle/>
          <a:p>
            <a:pPr algn="r"/>
            <a:r>
              <a:rPr lang="fr-BE" sz="4000">
                <a:solidFill>
                  <a:srgbClr val="FFFFFF"/>
                </a:solidFill>
              </a:rPr>
              <a:t>Health Data</a:t>
            </a:r>
          </a:p>
        </p:txBody>
      </p:sp>
      <p:sp>
        <p:nvSpPr>
          <p:cNvPr id="3" name="Espace réservé du contenu 2">
            <a:extLst>
              <a:ext uri="{FF2B5EF4-FFF2-40B4-BE49-F238E27FC236}">
                <a16:creationId xmlns:a16="http://schemas.microsoft.com/office/drawing/2014/main" id="{CF8E35DF-4622-FA64-BFBD-1D17B7054BF8}"/>
              </a:ext>
            </a:extLst>
          </p:cNvPr>
          <p:cNvSpPr>
            <a:spLocks noGrp="1"/>
          </p:cNvSpPr>
          <p:nvPr>
            <p:ph idx="1"/>
          </p:nvPr>
        </p:nvSpPr>
        <p:spPr>
          <a:xfrm>
            <a:off x="4504548" y="860496"/>
            <a:ext cx="7481125" cy="5546047"/>
          </a:xfrm>
        </p:spPr>
        <p:txBody>
          <a:bodyPr anchor="ctr">
            <a:normAutofit/>
          </a:bodyPr>
          <a:lstStyle/>
          <a:p>
            <a:pPr marL="0" indent="0">
              <a:buNone/>
            </a:pPr>
            <a:r>
              <a:rPr lang="fr-BE" b="1" dirty="0"/>
              <a:t>Article 9 - </a:t>
            </a:r>
            <a:r>
              <a:rPr lang="en-US" b="1" dirty="0"/>
              <a:t>Processing of special categories of personal data</a:t>
            </a:r>
          </a:p>
          <a:p>
            <a:pPr marL="0" indent="0">
              <a:buNone/>
            </a:pPr>
            <a:r>
              <a:rPr lang="fr-BE" dirty="0"/>
              <a:t>1.   </a:t>
            </a:r>
            <a:r>
              <a:rPr lang="fr-BE" dirty="0" err="1"/>
              <a:t>Processing</a:t>
            </a:r>
            <a:r>
              <a:rPr lang="fr-BE" dirty="0"/>
              <a:t> of</a:t>
            </a:r>
            <a:r>
              <a:rPr lang="en-US" dirty="0"/>
              <a:t> (…) </a:t>
            </a:r>
            <a:r>
              <a:rPr lang="fr-BE" dirty="0"/>
              <a:t>data </a:t>
            </a:r>
            <a:r>
              <a:rPr lang="fr-BE" dirty="0" err="1"/>
              <a:t>concerning</a:t>
            </a:r>
            <a:r>
              <a:rPr lang="fr-BE" dirty="0"/>
              <a:t> </a:t>
            </a:r>
            <a:r>
              <a:rPr lang="fr-BE" dirty="0" err="1"/>
              <a:t>health</a:t>
            </a:r>
            <a:r>
              <a:rPr lang="fr-BE" dirty="0"/>
              <a:t> (…) </a:t>
            </a:r>
            <a:r>
              <a:rPr lang="fr-BE" dirty="0" err="1"/>
              <a:t>shall</a:t>
            </a:r>
            <a:r>
              <a:rPr lang="fr-BE" dirty="0"/>
              <a:t> </a:t>
            </a:r>
            <a:r>
              <a:rPr lang="fr-BE" dirty="0" err="1"/>
              <a:t>be</a:t>
            </a:r>
            <a:r>
              <a:rPr lang="fr-BE" dirty="0"/>
              <a:t> </a:t>
            </a:r>
            <a:r>
              <a:rPr lang="fr-BE" dirty="0" err="1"/>
              <a:t>prohibited</a:t>
            </a:r>
            <a:r>
              <a:rPr lang="fr-BE" dirty="0"/>
              <a:t>.</a:t>
            </a:r>
          </a:p>
          <a:p>
            <a:pPr marL="0" indent="0">
              <a:buNone/>
            </a:pPr>
            <a:r>
              <a:rPr lang="fr-BE" dirty="0"/>
              <a:t>2. </a:t>
            </a:r>
            <a:r>
              <a:rPr lang="en-US" dirty="0"/>
              <a:t>Paragraph 1 shall not apply if one of the following applies:</a:t>
            </a:r>
          </a:p>
          <a:p>
            <a:pPr marL="0" indent="0">
              <a:buNone/>
            </a:pPr>
            <a:r>
              <a:rPr lang="en-US" dirty="0"/>
              <a:t>(a) the data subject has given </a:t>
            </a:r>
            <a:r>
              <a:rPr lang="en-US" b="1" dirty="0"/>
              <a:t>explicit consent</a:t>
            </a:r>
            <a:r>
              <a:rPr lang="en-US" dirty="0"/>
              <a:t> to the processing of those personal data for one or more specified purposes, except where Union or Member State law provide that the prohibition referred to in paragraph 1 may not be lifted by the data subject;</a:t>
            </a:r>
          </a:p>
          <a:p>
            <a:pPr marL="0" indent="0">
              <a:buNone/>
            </a:pPr>
            <a:endParaRPr lang="fr-BE" sz="2000" dirty="0"/>
          </a:p>
        </p:txBody>
      </p:sp>
    </p:spTree>
    <p:extLst>
      <p:ext uri="{BB962C8B-B14F-4D97-AF65-F5344CB8AC3E}">
        <p14:creationId xmlns:p14="http://schemas.microsoft.com/office/powerpoint/2010/main" val="280864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descr="Une image contenant texte, plein air, nuage, ciel&#10;&#10;Description générée automatiquement">
            <a:extLst>
              <a:ext uri="{FF2B5EF4-FFF2-40B4-BE49-F238E27FC236}">
                <a16:creationId xmlns:a16="http://schemas.microsoft.com/office/drawing/2014/main" id="{373B323D-DF28-F38E-790C-D111C3E6617C}"/>
              </a:ext>
            </a:extLst>
          </p:cNvPr>
          <p:cNvPicPr>
            <a:picLocks noChangeAspect="1"/>
          </p:cNvPicPr>
          <p:nvPr/>
        </p:nvPicPr>
        <p:blipFill rotWithShape="1">
          <a:blip r:embed="rId2">
            <a:extLst>
              <a:ext uri="{28A0092B-C50C-407E-A947-70E740481C1C}">
                <a14:useLocalDpi xmlns:a14="http://schemas.microsoft.com/office/drawing/2010/main" val="0"/>
              </a:ext>
            </a:extLst>
          </a:blip>
          <a:srcRect t="6968" b="8763"/>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6D8AB95-F466-154A-427F-E235AA08EF3A}"/>
              </a:ext>
            </a:extLst>
          </p:cNvPr>
          <p:cNvSpPr>
            <a:spLocks noGrp="1"/>
          </p:cNvSpPr>
          <p:nvPr>
            <p:ph type="title"/>
          </p:nvPr>
        </p:nvSpPr>
        <p:spPr>
          <a:xfrm>
            <a:off x="523875" y="5317240"/>
            <a:ext cx="11210925" cy="744836"/>
          </a:xfrm>
        </p:spPr>
        <p:txBody>
          <a:bodyPr vert="horz" lIns="91440" tIns="45720" rIns="91440" bIns="45720" rtlCol="0" anchor="ctr">
            <a:normAutofit fontScale="90000"/>
          </a:bodyPr>
          <a:lstStyle/>
          <a:p>
            <a:pPr algn="just"/>
            <a:r>
              <a:rPr lang="en-US" sz="3600" b="1" dirty="0">
                <a:solidFill>
                  <a:schemeClr val="tx1">
                    <a:lumMod val="85000"/>
                    <a:lumOff val="15000"/>
                  </a:schemeClr>
                </a:solidFill>
              </a:rPr>
              <a:t>Right of access and right to data portability are difficult to implement by individual people </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8703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A97DF8F-5A91-FB59-5380-1182D85ACE84}"/>
              </a:ext>
            </a:extLst>
          </p:cNvPr>
          <p:cNvSpPr>
            <a:spLocks noGrp="1"/>
          </p:cNvSpPr>
          <p:nvPr>
            <p:ph type="title"/>
          </p:nvPr>
        </p:nvSpPr>
        <p:spPr>
          <a:xfrm>
            <a:off x="466722" y="586855"/>
            <a:ext cx="3201366" cy="5349711"/>
          </a:xfrm>
        </p:spPr>
        <p:txBody>
          <a:bodyPr anchor="b">
            <a:normAutofit/>
          </a:bodyPr>
          <a:lstStyle/>
          <a:p>
            <a:pPr algn="r"/>
            <a:r>
              <a:rPr lang="en-US" sz="3400" b="1" dirty="0">
                <a:solidFill>
                  <a:srgbClr val="FFFFFF"/>
                </a:solidFill>
              </a:rPr>
              <a:t>Data Governance Act </a:t>
            </a:r>
            <a:br>
              <a:rPr lang="en-US" sz="3400" b="1" dirty="0">
                <a:solidFill>
                  <a:srgbClr val="FFFFFF"/>
                </a:solidFill>
              </a:rPr>
            </a:br>
            <a:r>
              <a:rPr lang="en-US" sz="3400" b="1" dirty="0">
                <a:solidFill>
                  <a:srgbClr val="FFFFFF"/>
                </a:solidFill>
              </a:rPr>
              <a:t>Regulation (EU) 2022/868</a:t>
            </a:r>
            <a:br>
              <a:rPr lang="en-US" sz="3400" b="1" dirty="0">
                <a:solidFill>
                  <a:srgbClr val="FFFFFF"/>
                </a:solidFill>
              </a:rPr>
            </a:br>
            <a:br>
              <a:rPr lang="en-US" sz="3400" b="1" dirty="0">
                <a:solidFill>
                  <a:srgbClr val="FFFFFF"/>
                </a:solidFill>
              </a:rPr>
            </a:br>
            <a:r>
              <a:rPr lang="en-US" sz="3400" b="1" dirty="0">
                <a:solidFill>
                  <a:srgbClr val="FFFFFF"/>
                </a:solidFill>
              </a:rPr>
              <a:t>(applicable from September 24, 2023)</a:t>
            </a:r>
          </a:p>
        </p:txBody>
      </p:sp>
      <p:sp>
        <p:nvSpPr>
          <p:cNvPr id="3" name="Espace réservé du contenu 2">
            <a:extLst>
              <a:ext uri="{FF2B5EF4-FFF2-40B4-BE49-F238E27FC236}">
                <a16:creationId xmlns:a16="http://schemas.microsoft.com/office/drawing/2014/main" id="{9646E697-C9AF-3505-DEE9-641F802C7D41}"/>
              </a:ext>
            </a:extLst>
          </p:cNvPr>
          <p:cNvSpPr>
            <a:spLocks noGrp="1"/>
          </p:cNvSpPr>
          <p:nvPr>
            <p:ph idx="1"/>
          </p:nvPr>
        </p:nvSpPr>
        <p:spPr>
          <a:xfrm>
            <a:off x="4810259" y="379828"/>
            <a:ext cx="6555347" cy="5815699"/>
          </a:xfrm>
        </p:spPr>
        <p:txBody>
          <a:bodyPr anchor="ctr">
            <a:normAutofit/>
          </a:bodyPr>
          <a:lstStyle/>
          <a:p>
            <a:pPr marL="0" indent="0">
              <a:buNone/>
            </a:pPr>
            <a:r>
              <a:rPr lang="fr-BE" b="1" dirty="0"/>
              <a:t>Article 10 – Data </a:t>
            </a:r>
            <a:r>
              <a:rPr lang="fr-BE" b="1" dirty="0" err="1"/>
              <a:t>Intermediation</a:t>
            </a:r>
            <a:r>
              <a:rPr lang="fr-BE" b="1" dirty="0"/>
              <a:t> Services</a:t>
            </a:r>
          </a:p>
          <a:p>
            <a:pPr marL="0" indent="0">
              <a:buNone/>
            </a:pPr>
            <a:endParaRPr lang="fr-BE" dirty="0"/>
          </a:p>
          <a:p>
            <a:pPr marL="0" indent="0" algn="just">
              <a:buNone/>
            </a:pPr>
            <a:r>
              <a:rPr lang="fr-BE" dirty="0"/>
              <a:t>(b) </a:t>
            </a:r>
            <a:r>
              <a:rPr lang="en-US" dirty="0"/>
              <a:t>intermediation services </a:t>
            </a:r>
            <a:r>
              <a:rPr lang="en-US" b="1" dirty="0"/>
              <a:t>between data subjects that seek to make their personal data available or natural persons that seek to make non-personal data available</a:t>
            </a:r>
            <a:r>
              <a:rPr lang="en-US" dirty="0"/>
              <a:t>, and </a:t>
            </a:r>
            <a:r>
              <a:rPr lang="en-US" b="1" dirty="0"/>
              <a:t>potential data users, including making available the technical or other means to enable such services, and in particular enabling the exercise of the data subjects’ rights </a:t>
            </a:r>
            <a:r>
              <a:rPr lang="en-US" dirty="0"/>
              <a:t>provided in Regulation (EU) 2016/679;</a:t>
            </a:r>
            <a:endParaRPr lang="fr-BE" dirty="0"/>
          </a:p>
          <a:p>
            <a:pPr marL="0" indent="0">
              <a:buNone/>
            </a:pPr>
            <a:r>
              <a:rPr lang="en-US" dirty="0"/>
              <a:t>	</a:t>
            </a:r>
          </a:p>
          <a:p>
            <a:pPr marL="0" indent="0">
              <a:buNone/>
            </a:pPr>
            <a:endParaRPr lang="en-US" sz="2000" dirty="0"/>
          </a:p>
        </p:txBody>
      </p:sp>
    </p:spTree>
    <p:extLst>
      <p:ext uri="{BB962C8B-B14F-4D97-AF65-F5344CB8AC3E}">
        <p14:creationId xmlns:p14="http://schemas.microsoft.com/office/powerpoint/2010/main" val="4113128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D99A19D-E559-0638-D48D-5B2756127B7F}"/>
              </a:ext>
            </a:extLst>
          </p:cNvPr>
          <p:cNvSpPr>
            <a:spLocks noGrp="1"/>
          </p:cNvSpPr>
          <p:nvPr>
            <p:ph type="title"/>
          </p:nvPr>
        </p:nvSpPr>
        <p:spPr>
          <a:xfrm>
            <a:off x="466722" y="586855"/>
            <a:ext cx="3201366" cy="3387497"/>
          </a:xfrm>
        </p:spPr>
        <p:txBody>
          <a:bodyPr anchor="b">
            <a:normAutofit/>
          </a:bodyPr>
          <a:lstStyle/>
          <a:p>
            <a:pPr algn="r"/>
            <a:r>
              <a:rPr lang="fr-BE" sz="4000" b="1">
                <a:solidFill>
                  <a:srgbClr val="FFFFFF"/>
                </a:solidFill>
              </a:rPr>
              <a:t>Data Governance Act – Data Altruism</a:t>
            </a:r>
          </a:p>
        </p:txBody>
      </p:sp>
      <p:sp>
        <p:nvSpPr>
          <p:cNvPr id="3" name="Espace réservé du contenu 2">
            <a:extLst>
              <a:ext uri="{FF2B5EF4-FFF2-40B4-BE49-F238E27FC236}">
                <a16:creationId xmlns:a16="http://schemas.microsoft.com/office/drawing/2014/main" id="{8FD5756D-5538-0A64-831C-9CAE61E33EA9}"/>
              </a:ext>
            </a:extLst>
          </p:cNvPr>
          <p:cNvSpPr>
            <a:spLocks noGrp="1"/>
          </p:cNvSpPr>
          <p:nvPr>
            <p:ph idx="1"/>
          </p:nvPr>
        </p:nvSpPr>
        <p:spPr>
          <a:xfrm>
            <a:off x="4810259" y="649480"/>
            <a:ext cx="6555347" cy="5546047"/>
          </a:xfrm>
        </p:spPr>
        <p:txBody>
          <a:bodyPr anchor="ctr">
            <a:normAutofit/>
          </a:bodyPr>
          <a:lstStyle/>
          <a:p>
            <a:pPr marL="0" indent="0">
              <a:buNone/>
            </a:pPr>
            <a:r>
              <a:rPr lang="en-US" sz="2000" dirty="0"/>
              <a:t>Article 2 – Definitions </a:t>
            </a:r>
          </a:p>
          <a:p>
            <a:pPr marL="0" indent="0">
              <a:buNone/>
            </a:pPr>
            <a:r>
              <a:rPr lang="en-US" sz="2000" dirty="0"/>
              <a:t>(16) ‘data altruism’ means the </a:t>
            </a:r>
            <a:r>
              <a:rPr lang="en-US" sz="2000" b="1" dirty="0"/>
              <a:t>voluntary sharing of data on the basis of the consent of data subjects to process personal data pertaining to them</a:t>
            </a:r>
            <a:r>
              <a:rPr lang="en-US" sz="2000" dirty="0"/>
              <a:t>, or permissions of data holders to allow the use of their non-personal data </a:t>
            </a:r>
            <a:r>
              <a:rPr lang="en-US" sz="2000" b="1" dirty="0"/>
              <a:t>without seeking or receiving a reward that goes beyond compensation related to the costs that they incur where they make their data available for objectives of general interest as provided for in national law, where applicable, such as healthcare</a:t>
            </a:r>
            <a:r>
              <a:rPr lang="en-US" sz="2000" dirty="0"/>
              <a:t>, combating climate change, improving mobility, facilitating the development, production and dissemination of official statistics, improving the provision of public services, </a:t>
            </a:r>
            <a:r>
              <a:rPr lang="en-US" sz="2000" b="1" dirty="0"/>
              <a:t>public policy making or scientific research purposes in the general interest</a:t>
            </a:r>
            <a:r>
              <a:rPr lang="en-US" sz="2000" dirty="0"/>
              <a:t>;</a:t>
            </a:r>
            <a:endParaRPr lang="fr-BE" sz="2000" dirty="0"/>
          </a:p>
        </p:txBody>
      </p:sp>
    </p:spTree>
    <p:extLst>
      <p:ext uri="{BB962C8B-B14F-4D97-AF65-F5344CB8AC3E}">
        <p14:creationId xmlns:p14="http://schemas.microsoft.com/office/powerpoint/2010/main" val="2988375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Rectangle 3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C65BB5F-DDCD-0D01-3880-1FF7DD30552D}"/>
              </a:ext>
            </a:extLst>
          </p:cNvPr>
          <p:cNvSpPr>
            <a:spLocks noGrp="1"/>
          </p:cNvSpPr>
          <p:nvPr>
            <p:ph type="title"/>
          </p:nvPr>
        </p:nvSpPr>
        <p:spPr>
          <a:xfrm>
            <a:off x="466722" y="586855"/>
            <a:ext cx="3201366" cy="3387497"/>
          </a:xfrm>
        </p:spPr>
        <p:txBody>
          <a:bodyPr anchor="b">
            <a:normAutofit/>
          </a:bodyPr>
          <a:lstStyle/>
          <a:p>
            <a:pPr algn="r"/>
            <a:r>
              <a:rPr lang="en-US" sz="2800" b="1" dirty="0">
                <a:solidFill>
                  <a:srgbClr val="FFFFFF"/>
                </a:solidFill>
              </a:rPr>
              <a:t>Data Governance Act </a:t>
            </a:r>
            <a:endParaRPr lang="fr-BE" sz="2800" dirty="0">
              <a:solidFill>
                <a:srgbClr val="FFFFFF"/>
              </a:solidFill>
            </a:endParaRPr>
          </a:p>
        </p:txBody>
      </p:sp>
      <p:sp>
        <p:nvSpPr>
          <p:cNvPr id="3" name="Espace réservé du contenu 2">
            <a:extLst>
              <a:ext uri="{FF2B5EF4-FFF2-40B4-BE49-F238E27FC236}">
                <a16:creationId xmlns:a16="http://schemas.microsoft.com/office/drawing/2014/main" id="{2D7419A2-CE84-B0FC-4561-837AF5664BD5}"/>
              </a:ext>
            </a:extLst>
          </p:cNvPr>
          <p:cNvSpPr>
            <a:spLocks noGrp="1"/>
          </p:cNvSpPr>
          <p:nvPr>
            <p:ph idx="1"/>
          </p:nvPr>
        </p:nvSpPr>
        <p:spPr>
          <a:xfrm>
            <a:off x="4810259" y="649480"/>
            <a:ext cx="6555347" cy="5546047"/>
          </a:xfrm>
        </p:spPr>
        <p:txBody>
          <a:bodyPr anchor="ctr">
            <a:normAutofit/>
          </a:bodyPr>
          <a:lstStyle/>
          <a:p>
            <a:pPr marL="0" indent="0">
              <a:buNone/>
            </a:pPr>
            <a:endParaRPr lang="en-US" sz="2000" b="1" dirty="0"/>
          </a:p>
          <a:p>
            <a:pPr marL="0" indent="0">
              <a:buNone/>
            </a:pPr>
            <a:endParaRPr lang="en-US" sz="2400" b="1" dirty="0"/>
          </a:p>
          <a:p>
            <a:pPr marL="0" indent="0">
              <a:buNone/>
            </a:pPr>
            <a:r>
              <a:rPr lang="en-US" sz="2400" b="1" dirty="0"/>
              <a:t>Article 15 - Exceptions</a:t>
            </a:r>
            <a:endParaRPr lang="en-US" sz="2400" dirty="0"/>
          </a:p>
          <a:p>
            <a:pPr marL="0" indent="0" algn="just">
              <a:buNone/>
            </a:pPr>
            <a:r>
              <a:rPr lang="en-US" sz="2400" dirty="0"/>
              <a:t>This Chapter shall not apply to </a:t>
            </a:r>
            <a:r>
              <a:rPr lang="en-US" sz="2400" dirty="0" err="1"/>
              <a:t>recognised</a:t>
            </a:r>
            <a:r>
              <a:rPr lang="en-US" sz="2400" dirty="0"/>
              <a:t> data altruism </a:t>
            </a:r>
            <a:r>
              <a:rPr lang="en-US" sz="2400" dirty="0" err="1"/>
              <a:t>organisations</a:t>
            </a:r>
            <a:r>
              <a:rPr lang="en-US" sz="2400" dirty="0"/>
              <a:t> or other not-for-profit entities </a:t>
            </a:r>
            <a:r>
              <a:rPr lang="en-US" sz="2400" b="1" dirty="0"/>
              <a:t>insofar as their activities consist of seeking to collect data for objectives of general interest, made available by natural or legal persons on the basis of data altruism</a:t>
            </a:r>
            <a:r>
              <a:rPr lang="en-US" sz="2400" dirty="0"/>
              <a:t>, unless those </a:t>
            </a:r>
            <a:r>
              <a:rPr lang="en-US" sz="2400" dirty="0" err="1"/>
              <a:t>organisations</a:t>
            </a:r>
            <a:r>
              <a:rPr lang="en-US" sz="2400" dirty="0"/>
              <a:t> and entities aim to establish commercial relationships between an undetermined number of data subjects and data holders on the one hand and data users on the other.</a:t>
            </a:r>
          </a:p>
          <a:p>
            <a:pPr marL="0" indent="0">
              <a:buNone/>
            </a:pPr>
            <a:endParaRPr lang="fr-BE" sz="2000" dirty="0"/>
          </a:p>
        </p:txBody>
      </p:sp>
      <p:sp>
        <p:nvSpPr>
          <p:cNvPr id="5" name="ZoneTexte 4">
            <a:extLst>
              <a:ext uri="{FF2B5EF4-FFF2-40B4-BE49-F238E27FC236}">
                <a16:creationId xmlns:a16="http://schemas.microsoft.com/office/drawing/2014/main" id="{AABAEF52-2106-BECC-7E87-1804070251B6}"/>
              </a:ext>
            </a:extLst>
          </p:cNvPr>
          <p:cNvSpPr txBox="1"/>
          <p:nvPr/>
        </p:nvSpPr>
        <p:spPr>
          <a:xfrm>
            <a:off x="4744885" y="586855"/>
            <a:ext cx="6686094" cy="830997"/>
          </a:xfrm>
          <a:prstGeom prst="rect">
            <a:avLst/>
          </a:prstGeom>
          <a:noFill/>
        </p:spPr>
        <p:txBody>
          <a:bodyPr wrap="square">
            <a:spAutoFit/>
          </a:bodyPr>
          <a:lstStyle/>
          <a:p>
            <a:pPr algn="just"/>
            <a:r>
              <a:rPr lang="en-US" sz="2400" b="1" dirty="0"/>
              <a:t>Data Altruism organizations have less compliance obligations than other intermediation services</a:t>
            </a:r>
            <a:endParaRPr lang="fr-BE" sz="2400" dirty="0"/>
          </a:p>
        </p:txBody>
      </p:sp>
    </p:spTree>
    <p:extLst>
      <p:ext uri="{BB962C8B-B14F-4D97-AF65-F5344CB8AC3E}">
        <p14:creationId xmlns:p14="http://schemas.microsoft.com/office/powerpoint/2010/main" val="736067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C5BA6BB-65F2-989E-9603-744AD13B9639}"/>
              </a:ext>
            </a:extLst>
          </p:cNvPr>
          <p:cNvSpPr>
            <a:spLocks noGrp="1"/>
          </p:cNvSpPr>
          <p:nvPr>
            <p:ph type="title"/>
          </p:nvPr>
        </p:nvSpPr>
        <p:spPr>
          <a:xfrm>
            <a:off x="466722" y="586855"/>
            <a:ext cx="3201366" cy="3387497"/>
          </a:xfrm>
        </p:spPr>
        <p:txBody>
          <a:bodyPr anchor="b">
            <a:normAutofit/>
          </a:bodyPr>
          <a:lstStyle/>
          <a:p>
            <a:pPr algn="r"/>
            <a:r>
              <a:rPr lang="fr-BE" sz="2800" dirty="0">
                <a:solidFill>
                  <a:srgbClr val="FFFFFF"/>
                </a:solidFill>
              </a:rPr>
              <a:t>Data </a:t>
            </a:r>
            <a:r>
              <a:rPr lang="fr-BE" sz="2800" dirty="0" err="1">
                <a:solidFill>
                  <a:srgbClr val="FFFFFF"/>
                </a:solidFill>
              </a:rPr>
              <a:t>Governance</a:t>
            </a:r>
            <a:r>
              <a:rPr lang="fr-BE" sz="2800" dirty="0">
                <a:solidFill>
                  <a:srgbClr val="FFFFFF"/>
                </a:solidFill>
              </a:rPr>
              <a:t> </a:t>
            </a:r>
            <a:r>
              <a:rPr lang="fr-BE" sz="2800" dirty="0" err="1">
                <a:solidFill>
                  <a:srgbClr val="FFFFFF"/>
                </a:solidFill>
              </a:rPr>
              <a:t>Act</a:t>
            </a:r>
            <a:r>
              <a:rPr lang="fr-BE" sz="2800" dirty="0">
                <a:solidFill>
                  <a:srgbClr val="FFFFFF"/>
                </a:solidFill>
              </a:rPr>
              <a:t> </a:t>
            </a:r>
          </a:p>
        </p:txBody>
      </p:sp>
      <p:sp>
        <p:nvSpPr>
          <p:cNvPr id="3" name="Espace réservé du contenu 2">
            <a:extLst>
              <a:ext uri="{FF2B5EF4-FFF2-40B4-BE49-F238E27FC236}">
                <a16:creationId xmlns:a16="http://schemas.microsoft.com/office/drawing/2014/main" id="{3752A0EA-453F-5356-49EC-A6F6EDC266AA}"/>
              </a:ext>
            </a:extLst>
          </p:cNvPr>
          <p:cNvSpPr>
            <a:spLocks noGrp="1"/>
          </p:cNvSpPr>
          <p:nvPr>
            <p:ph idx="1"/>
          </p:nvPr>
        </p:nvSpPr>
        <p:spPr>
          <a:xfrm>
            <a:off x="4642338" y="649480"/>
            <a:ext cx="7230793" cy="5906065"/>
          </a:xfrm>
        </p:spPr>
        <p:txBody>
          <a:bodyPr anchor="ctr">
            <a:normAutofit/>
          </a:bodyPr>
          <a:lstStyle/>
          <a:p>
            <a:pPr marL="0" indent="0">
              <a:buNone/>
            </a:pPr>
            <a:r>
              <a:rPr lang="en-US" sz="2000" b="1" dirty="0"/>
              <a:t>Article 25 - European data altruism consent form</a:t>
            </a:r>
          </a:p>
          <a:p>
            <a:pPr marL="0" indent="0">
              <a:buNone/>
            </a:pPr>
            <a:endParaRPr lang="en-US" sz="2000" dirty="0"/>
          </a:p>
          <a:p>
            <a:pPr marL="0" indent="0">
              <a:buNone/>
            </a:pPr>
            <a:r>
              <a:rPr lang="en-US" sz="2000" dirty="0"/>
              <a:t>1.   In order to facilitate the collection of data based on data altruism, </a:t>
            </a:r>
            <a:r>
              <a:rPr lang="en-US" sz="2000" b="1" dirty="0"/>
              <a:t>the Commission shall adopt implementing acts establishing and developing a European data altruism consent form</a:t>
            </a:r>
            <a:r>
              <a:rPr lang="en-US" sz="2000" dirty="0"/>
              <a:t>, after consulting the European Data Protection Board, taking into account the advice of the European Data Innovation Board and duly involving relevant stakeholders. </a:t>
            </a:r>
            <a:r>
              <a:rPr lang="en-US" sz="2000" b="1" dirty="0"/>
              <a:t>The form shall allow the collection of consent or permission across Member States in a uniform format.</a:t>
            </a:r>
            <a:r>
              <a:rPr lang="en-US" sz="2000" dirty="0"/>
              <a:t> Those implementing acts shall be adopted in accordance with the advisory procedure referred to in Article 33(2).</a:t>
            </a:r>
          </a:p>
          <a:p>
            <a:pPr marL="0" indent="0">
              <a:buNone/>
            </a:pPr>
            <a:r>
              <a:rPr lang="en-US" sz="2000" dirty="0"/>
              <a:t>(…)</a:t>
            </a:r>
          </a:p>
          <a:p>
            <a:pPr marL="0" indent="0">
              <a:buNone/>
            </a:pPr>
            <a:r>
              <a:rPr lang="en-US" sz="2000" dirty="0"/>
              <a:t>4.   The form shall be available in a manner that can be printed on paper and is easily understandable as well as </a:t>
            </a:r>
            <a:r>
              <a:rPr lang="en-US" sz="2000" b="1" dirty="0"/>
              <a:t>in an electronic, machine-readable form</a:t>
            </a:r>
            <a:r>
              <a:rPr lang="en-US" sz="2000" dirty="0"/>
              <a:t>.</a:t>
            </a:r>
          </a:p>
          <a:p>
            <a:pPr marL="0" indent="0">
              <a:buNone/>
            </a:pPr>
            <a:endParaRPr lang="fr-BE" sz="1900" dirty="0"/>
          </a:p>
        </p:txBody>
      </p:sp>
    </p:spTree>
    <p:extLst>
      <p:ext uri="{BB962C8B-B14F-4D97-AF65-F5344CB8AC3E}">
        <p14:creationId xmlns:p14="http://schemas.microsoft.com/office/powerpoint/2010/main" val="2588981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2B8FE80-335E-124D-A9E6-6C03F9DED469}"/>
              </a:ext>
            </a:extLst>
          </p:cNvPr>
          <p:cNvSpPr>
            <a:spLocks noGrp="1"/>
          </p:cNvSpPr>
          <p:nvPr>
            <p:ph type="title"/>
          </p:nvPr>
        </p:nvSpPr>
        <p:spPr>
          <a:xfrm>
            <a:off x="6739128" y="638089"/>
            <a:ext cx="4818888" cy="1476801"/>
          </a:xfrm>
        </p:spPr>
        <p:txBody>
          <a:bodyPr anchor="b">
            <a:normAutofit/>
          </a:bodyPr>
          <a:lstStyle/>
          <a:p>
            <a:r>
              <a:rPr lang="en-US" sz="3400" b="1"/>
              <a:t>Exercising rights through a written mandate</a:t>
            </a:r>
            <a:endParaRPr lang="fr-BE" sz="3400" b="1"/>
          </a:p>
        </p:txBody>
      </p:sp>
      <p:pic>
        <p:nvPicPr>
          <p:cNvPr id="5" name="Image 4" descr="Une image contenant texte, capture d’écran, Police&#10;&#10;Description générée automatiquement">
            <a:extLst>
              <a:ext uri="{FF2B5EF4-FFF2-40B4-BE49-F238E27FC236}">
                <a16:creationId xmlns:a16="http://schemas.microsoft.com/office/drawing/2014/main" id="{CA781A9C-B886-A8F6-7950-A85468D96111}"/>
              </a:ext>
            </a:extLst>
          </p:cNvPr>
          <p:cNvPicPr>
            <a:picLocks noChangeAspect="1"/>
          </p:cNvPicPr>
          <p:nvPr/>
        </p:nvPicPr>
        <p:blipFill>
          <a:blip r:embed="rId2"/>
          <a:stretch>
            <a:fillRect/>
          </a:stretch>
        </p:blipFill>
        <p:spPr>
          <a:xfrm>
            <a:off x="630936" y="2460033"/>
            <a:ext cx="5458968" cy="1937933"/>
          </a:xfrm>
          <a:prstGeom prst="rect">
            <a:avLst/>
          </a:prstGeom>
        </p:spPr>
      </p:pic>
      <p:sp>
        <p:nvSpPr>
          <p:cNvPr id="15"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F0F2EE04-8BAB-5346-46F1-023BF5F82EFD}"/>
              </a:ext>
            </a:extLst>
          </p:cNvPr>
          <p:cNvSpPr>
            <a:spLocks noGrp="1"/>
          </p:cNvSpPr>
          <p:nvPr>
            <p:ph idx="1"/>
          </p:nvPr>
        </p:nvSpPr>
        <p:spPr>
          <a:xfrm>
            <a:off x="6739128" y="2664886"/>
            <a:ext cx="4818888" cy="3550789"/>
          </a:xfrm>
        </p:spPr>
        <p:txBody>
          <a:bodyPr anchor="t">
            <a:normAutofit/>
          </a:bodyPr>
          <a:lstStyle/>
          <a:p>
            <a:pPr marL="0" indent="0">
              <a:buNone/>
            </a:pPr>
            <a:r>
              <a:rPr lang="fr-FR" sz="2000" kern="100">
                <a:effectLst/>
                <a:latin typeface="Times New Roman" panose="02020603050405020304" pitchFamily="18" charset="0"/>
                <a:ea typeface="SimSun" panose="02010600030101010101" pitchFamily="2" charset="-122"/>
                <a:cs typeface="Arial" panose="020B0604020202020204" pitchFamily="34" charset="0"/>
              </a:rPr>
              <a:t>Article 1984 of the Belgian Civil Code</a:t>
            </a:r>
          </a:p>
          <a:p>
            <a:pPr marL="0" indent="0">
              <a:buNone/>
            </a:pPr>
            <a:r>
              <a:rPr lang="fr-FR" sz="2000" kern="100">
                <a:effectLst/>
                <a:latin typeface="Times New Roman" panose="02020603050405020304" pitchFamily="18" charset="0"/>
                <a:ea typeface="SimSun" panose="02010600030101010101" pitchFamily="2" charset="-122"/>
                <a:cs typeface="Arial" panose="020B0604020202020204" pitchFamily="34" charset="0"/>
              </a:rPr>
              <a:t>« Le mandat ou la procuration est un acte par lequel une personne donne à une autre le pouvoir de faire quelque chose pour le mandant et en son nom. </a:t>
            </a:r>
            <a:r>
              <a:rPr lang="nl-BE" sz="2000" kern="100">
                <a:effectLst/>
                <a:latin typeface="Times New Roman" panose="02020603050405020304" pitchFamily="18" charset="0"/>
                <a:ea typeface="SimSun" panose="02010600030101010101" pitchFamily="2" charset="-122"/>
                <a:cs typeface="Arial" panose="020B0604020202020204" pitchFamily="34" charset="0"/>
              </a:rPr>
              <a:t>Le contrat ne se forme que par l'acceptation du mandataire »</a:t>
            </a:r>
          </a:p>
          <a:p>
            <a:pPr marL="0" indent="0">
              <a:buNone/>
            </a:pPr>
            <a:r>
              <a:rPr lang="nl-BE" sz="2000" kern="100">
                <a:effectLst/>
                <a:latin typeface="Times New Roman" panose="02020603050405020304" pitchFamily="18" charset="0"/>
                <a:ea typeface="SimSun" panose="02010600030101010101" pitchFamily="2" charset="-122"/>
                <a:cs typeface="Arial" panose="020B0604020202020204" pitchFamily="34" charset="0"/>
              </a:rPr>
              <a:t> « Lastgeving of volmacht is een handeling, waarbij een persoon aan een ander de macht geeft om iets voor de lastgever en in zijn naam te doen. Het contract komt slechts tot stand door de aanneming van de lasthebber.”</a:t>
            </a:r>
            <a:endParaRPr lang="fr-BE" sz="2000" kern="100">
              <a:effectLst/>
              <a:latin typeface="Times New Roman" panose="02020603050405020304" pitchFamily="18"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1522317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2EBF951-FDE4-5ED0-8033-B8FD54653770}"/>
              </a:ext>
            </a:extLst>
          </p:cNvPr>
          <p:cNvSpPr>
            <a:spLocks noGrp="1"/>
          </p:cNvSpPr>
          <p:nvPr>
            <p:ph type="title"/>
          </p:nvPr>
        </p:nvSpPr>
        <p:spPr>
          <a:xfrm>
            <a:off x="630936" y="640080"/>
            <a:ext cx="4818888" cy="1481328"/>
          </a:xfrm>
        </p:spPr>
        <p:txBody>
          <a:bodyPr anchor="b">
            <a:normAutofit/>
          </a:bodyPr>
          <a:lstStyle/>
          <a:p>
            <a:r>
              <a:rPr lang="fr-BE" sz="4000" b="1" dirty="0" err="1"/>
              <a:t>European</a:t>
            </a:r>
            <a:r>
              <a:rPr lang="fr-BE" sz="4000" b="1" dirty="0"/>
              <a:t> </a:t>
            </a:r>
            <a:r>
              <a:rPr lang="fr-BE" sz="4000" b="1" dirty="0" err="1"/>
              <a:t>Health</a:t>
            </a:r>
            <a:r>
              <a:rPr lang="fr-BE" sz="4000" b="1" dirty="0"/>
              <a:t> Data </a:t>
            </a:r>
            <a:r>
              <a:rPr lang="fr-BE" sz="4000" b="1" dirty="0" err="1"/>
              <a:t>Space</a:t>
            </a:r>
            <a:r>
              <a:rPr lang="fr-BE" sz="4000" b="1" dirty="0"/>
              <a:t> (</a:t>
            </a:r>
            <a:r>
              <a:rPr lang="fr-BE" sz="4000" b="1" dirty="0" err="1"/>
              <a:t>Regulation</a:t>
            </a:r>
            <a:r>
              <a:rPr lang="fr-BE" sz="4000" b="1" dirty="0"/>
              <a:t>)</a:t>
            </a:r>
          </a:p>
        </p:txBody>
      </p:sp>
      <p:sp>
        <p:nvSpPr>
          <p:cNvPr id="17"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F9773E52-D7A2-C2CC-F41A-F6A8A9D3DF2C}"/>
              </a:ext>
            </a:extLst>
          </p:cNvPr>
          <p:cNvSpPr>
            <a:spLocks noGrp="1"/>
          </p:cNvSpPr>
          <p:nvPr>
            <p:ph idx="1"/>
          </p:nvPr>
        </p:nvSpPr>
        <p:spPr>
          <a:xfrm>
            <a:off x="630936" y="2660904"/>
            <a:ext cx="4818888" cy="3547872"/>
          </a:xfrm>
        </p:spPr>
        <p:txBody>
          <a:bodyPr anchor="t">
            <a:normAutofit/>
          </a:bodyPr>
          <a:lstStyle/>
          <a:p>
            <a:pPr marL="0" indent="0">
              <a:buNone/>
            </a:pPr>
            <a:r>
              <a:rPr lang="en-US" sz="1900" b="1" dirty="0"/>
              <a:t> Article 40 - Data altruism in health</a:t>
            </a:r>
          </a:p>
          <a:p>
            <a:pPr marL="0" indent="0">
              <a:buNone/>
            </a:pPr>
            <a:endParaRPr lang="en-US" sz="1900" dirty="0"/>
          </a:p>
          <a:p>
            <a:pPr marL="0" indent="0" algn="just">
              <a:buNone/>
            </a:pPr>
            <a:r>
              <a:rPr lang="en-US" sz="1900" dirty="0"/>
              <a:t>1.When processing personal electronic health data, </a:t>
            </a:r>
            <a:r>
              <a:rPr lang="en-US" sz="1900" b="1" dirty="0"/>
              <a:t>data altruism </a:t>
            </a:r>
            <a:r>
              <a:rPr lang="en-US" sz="1900" b="1" dirty="0" err="1"/>
              <a:t>organisations</a:t>
            </a:r>
            <a:r>
              <a:rPr lang="en-US" sz="1900" b="1" dirty="0"/>
              <a:t> </a:t>
            </a:r>
            <a:r>
              <a:rPr lang="en-US" sz="1900" dirty="0"/>
              <a:t>shall comply with the rules set out in Chapter IV of Regulation […] [Data Governance Act COM/2020/767 final]. Where data altruism </a:t>
            </a:r>
            <a:r>
              <a:rPr lang="en-US" sz="1900" dirty="0" err="1"/>
              <a:t>organisations</a:t>
            </a:r>
            <a:r>
              <a:rPr lang="en-US" sz="1900" dirty="0"/>
              <a:t> process personal electronic health data using a secure processing environment, such environments </a:t>
            </a:r>
            <a:r>
              <a:rPr lang="en-US" sz="1900" b="1" dirty="0"/>
              <a:t>shall also comply with the requirements set out in Article 50 of this Regulation</a:t>
            </a:r>
            <a:r>
              <a:rPr lang="en-US" sz="1900" dirty="0"/>
              <a:t>. </a:t>
            </a:r>
            <a:endParaRPr lang="fr-BE" sz="1900" dirty="0"/>
          </a:p>
        </p:txBody>
      </p:sp>
      <p:pic>
        <p:nvPicPr>
          <p:cNvPr id="5" name="Image 4" descr="Une image contenant texte, capture d’écran, Police, algèbre&#10;&#10;Description générée automatiquement">
            <a:extLst>
              <a:ext uri="{FF2B5EF4-FFF2-40B4-BE49-F238E27FC236}">
                <a16:creationId xmlns:a16="http://schemas.microsoft.com/office/drawing/2014/main" id="{79B4CF8E-B3C7-5D81-93AF-FD84A5FCFDF6}"/>
              </a:ext>
            </a:extLst>
          </p:cNvPr>
          <p:cNvPicPr>
            <a:picLocks noChangeAspect="1"/>
          </p:cNvPicPr>
          <p:nvPr/>
        </p:nvPicPr>
        <p:blipFill>
          <a:blip r:embed="rId2"/>
          <a:stretch>
            <a:fillRect/>
          </a:stretch>
        </p:blipFill>
        <p:spPr>
          <a:xfrm>
            <a:off x="6099048" y="2412267"/>
            <a:ext cx="5458968" cy="2033465"/>
          </a:xfrm>
          <a:prstGeom prst="rect">
            <a:avLst/>
          </a:prstGeom>
        </p:spPr>
      </p:pic>
    </p:spTree>
    <p:extLst>
      <p:ext uri="{BB962C8B-B14F-4D97-AF65-F5344CB8AC3E}">
        <p14:creationId xmlns:p14="http://schemas.microsoft.com/office/powerpoint/2010/main" val="1080097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Une image contenant Art fractal, léger&#10;&#10;Description générée automatiquement">
            <a:extLst>
              <a:ext uri="{FF2B5EF4-FFF2-40B4-BE49-F238E27FC236}">
                <a16:creationId xmlns:a16="http://schemas.microsoft.com/office/drawing/2014/main" id="{6B4210DF-BCDD-BDAF-60C3-FE719DAB7265}"/>
              </a:ext>
            </a:extLst>
          </p:cNvPr>
          <p:cNvPicPr>
            <a:picLocks noChangeAspect="1"/>
          </p:cNvPicPr>
          <p:nvPr/>
        </p:nvPicPr>
        <p:blipFill rotWithShape="1">
          <a:blip r:embed="rId2">
            <a:alphaModFix amt="50000"/>
          </a:blip>
          <a:srcRect b="6250"/>
          <a:stretch/>
        </p:blipFill>
        <p:spPr>
          <a:xfrm>
            <a:off x="20" y="1"/>
            <a:ext cx="12191980" cy="6857999"/>
          </a:xfrm>
          <a:prstGeom prst="rect">
            <a:avLst/>
          </a:prstGeom>
        </p:spPr>
      </p:pic>
      <p:sp>
        <p:nvSpPr>
          <p:cNvPr id="2" name="Titre 1">
            <a:extLst>
              <a:ext uri="{FF2B5EF4-FFF2-40B4-BE49-F238E27FC236}">
                <a16:creationId xmlns:a16="http://schemas.microsoft.com/office/drawing/2014/main" id="{3360DB91-D73A-4338-861C-4CE3028439F4}"/>
              </a:ext>
            </a:extLst>
          </p:cNvPr>
          <p:cNvSpPr>
            <a:spLocks noGrp="1"/>
          </p:cNvSpPr>
          <p:nvPr>
            <p:ph type="title"/>
          </p:nvPr>
        </p:nvSpPr>
        <p:spPr>
          <a:xfrm>
            <a:off x="0" y="1125415"/>
            <a:ext cx="12084148" cy="4051016"/>
          </a:xfrm>
        </p:spPr>
        <p:txBody>
          <a:bodyPr vert="horz" lIns="91440" tIns="45720" rIns="91440" bIns="45720" rtlCol="0" anchor="b">
            <a:normAutofit/>
          </a:bodyPr>
          <a:lstStyle/>
          <a:p>
            <a:pPr algn="ctr"/>
            <a:r>
              <a:rPr lang="en-US" dirty="0">
                <a:solidFill>
                  <a:srgbClr val="FFFFFF"/>
                </a:solidFill>
              </a:rPr>
              <a:t>Introducing the Belgian Brain Data Hub</a:t>
            </a:r>
            <a:br>
              <a:rPr lang="en-US" dirty="0">
                <a:solidFill>
                  <a:srgbClr val="FFFFFF"/>
                </a:solidFill>
              </a:rPr>
            </a:br>
            <a:r>
              <a:rPr lang="en-US" dirty="0">
                <a:solidFill>
                  <a:srgbClr val="FFFFFF"/>
                </a:solidFill>
              </a:rPr>
              <a:t>A Proof of Concept for an altruistic Data Platform</a:t>
            </a:r>
            <a:br>
              <a:rPr lang="en-US" dirty="0">
                <a:solidFill>
                  <a:srgbClr val="FFFFFF"/>
                </a:solidFill>
              </a:rPr>
            </a:br>
            <a:endParaRPr lang="en-US" dirty="0">
              <a:solidFill>
                <a:srgbClr val="FFFFFF"/>
              </a:solidFill>
            </a:endParaRPr>
          </a:p>
        </p:txBody>
      </p:sp>
    </p:spTree>
    <p:extLst>
      <p:ext uri="{BB962C8B-B14F-4D97-AF65-F5344CB8AC3E}">
        <p14:creationId xmlns:p14="http://schemas.microsoft.com/office/powerpoint/2010/main" val="461808279"/>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logo, cercle, Graphique, Police&#10;&#10;Description générée automatiquement">
            <a:extLst>
              <a:ext uri="{FF2B5EF4-FFF2-40B4-BE49-F238E27FC236}">
                <a16:creationId xmlns:a16="http://schemas.microsoft.com/office/drawing/2014/main" id="{7E9BC9F7-1171-A263-FB0F-CCFD14F338DE}"/>
              </a:ext>
            </a:extLst>
          </p:cNvPr>
          <p:cNvPicPr>
            <a:picLocks noChangeAspect="1"/>
          </p:cNvPicPr>
          <p:nvPr/>
        </p:nvPicPr>
        <p:blipFill>
          <a:blip r:embed="rId2"/>
          <a:stretch>
            <a:fillRect/>
          </a:stretch>
        </p:blipFill>
        <p:spPr>
          <a:xfrm>
            <a:off x="0" y="0"/>
            <a:ext cx="6502400" cy="6858000"/>
          </a:xfrm>
          <a:prstGeom prst="rect">
            <a:avLst/>
          </a:prstGeom>
        </p:spPr>
      </p:pic>
      <p:pic>
        <p:nvPicPr>
          <p:cNvPr id="11" name="Image 10" descr="Une image contenant Police, texte, Graphique, Bleu électrique&#10;&#10;Description générée automatiquement">
            <a:extLst>
              <a:ext uri="{FF2B5EF4-FFF2-40B4-BE49-F238E27FC236}">
                <a16:creationId xmlns:a16="http://schemas.microsoft.com/office/drawing/2014/main" id="{DF93D27C-2969-0046-EE79-6BD7D4B4EAA6}"/>
              </a:ext>
            </a:extLst>
          </p:cNvPr>
          <p:cNvPicPr>
            <a:picLocks noChangeAspect="1"/>
          </p:cNvPicPr>
          <p:nvPr/>
        </p:nvPicPr>
        <p:blipFill>
          <a:blip r:embed="rId3"/>
          <a:stretch>
            <a:fillRect/>
          </a:stretch>
        </p:blipFill>
        <p:spPr>
          <a:xfrm>
            <a:off x="7452720" y="5029200"/>
            <a:ext cx="4739280" cy="1690698"/>
          </a:xfrm>
          <a:prstGeom prst="rect">
            <a:avLst/>
          </a:prstGeom>
        </p:spPr>
      </p:pic>
      <p:sp>
        <p:nvSpPr>
          <p:cNvPr id="12" name="Rectangle 11">
            <a:extLst>
              <a:ext uri="{FF2B5EF4-FFF2-40B4-BE49-F238E27FC236}">
                <a16:creationId xmlns:a16="http://schemas.microsoft.com/office/drawing/2014/main" id="{B33B5B4D-D9E5-7BFC-A332-DB2A44AE2F5C}"/>
              </a:ext>
            </a:extLst>
          </p:cNvPr>
          <p:cNvSpPr/>
          <p:nvPr/>
        </p:nvSpPr>
        <p:spPr>
          <a:xfrm>
            <a:off x="6209413" y="670702"/>
            <a:ext cx="5797855" cy="1754326"/>
          </a:xfrm>
          <a:prstGeom prst="rect">
            <a:avLst/>
          </a:prstGeom>
          <a:noFill/>
        </p:spPr>
        <p:txBody>
          <a:bodyPr wrap="square" lIns="91440" tIns="45720" rIns="91440" bIns="45720">
            <a:spAutoFit/>
          </a:bodyPr>
          <a:lstStyle/>
          <a:p>
            <a:pPr algn="ctr"/>
            <a:r>
              <a:rPr lang="fr-FR" sz="5400" b="0" cap="none" spc="0" dirty="0" err="1">
                <a:ln w="0"/>
                <a:solidFill>
                  <a:schemeClr val="tx1"/>
                </a:solidFill>
                <a:effectLst>
                  <a:outerShdw blurRad="38100" dist="19050" dir="2700000" algn="tl" rotWithShape="0">
                    <a:schemeClr val="dk1">
                      <a:alpha val="40000"/>
                    </a:schemeClr>
                  </a:outerShdw>
                </a:effectLst>
                <a:latin typeface="Arial Unicode MS" panose="020B0604020202020204" pitchFamily="34" charset="-128"/>
                <a:ea typeface="Arial Unicode MS" panose="020B0604020202020204" pitchFamily="34" charset="-128"/>
                <a:cs typeface="Arial Unicode MS" panose="020B0604020202020204" pitchFamily="34" charset="-128"/>
              </a:rPr>
              <a:t>Belgian</a:t>
            </a:r>
            <a:r>
              <a:rPr lang="fr-FR" sz="5400" b="0" cap="none" spc="0" dirty="0">
                <a:ln w="0"/>
                <a:solidFill>
                  <a:schemeClr val="tx1"/>
                </a:solidFill>
                <a:effectLst>
                  <a:outerShdw blurRad="38100" dist="19050" dir="2700000" algn="tl" rotWithShape="0">
                    <a:schemeClr val="dk1">
                      <a:alpha val="40000"/>
                    </a:scheme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Brain Data Hub</a:t>
            </a:r>
          </a:p>
        </p:txBody>
      </p:sp>
      <p:sp>
        <p:nvSpPr>
          <p:cNvPr id="14" name="ZoneTexte 13">
            <a:extLst>
              <a:ext uri="{FF2B5EF4-FFF2-40B4-BE49-F238E27FC236}">
                <a16:creationId xmlns:a16="http://schemas.microsoft.com/office/drawing/2014/main" id="{E1405338-BBF7-2B3F-A2F2-A1B99EBDE2EB}"/>
              </a:ext>
            </a:extLst>
          </p:cNvPr>
          <p:cNvSpPr txBox="1"/>
          <p:nvPr/>
        </p:nvSpPr>
        <p:spPr>
          <a:xfrm>
            <a:off x="6655981" y="3118525"/>
            <a:ext cx="5351287" cy="923330"/>
          </a:xfrm>
          <a:prstGeom prst="rect">
            <a:avLst/>
          </a:prstGeom>
          <a:noFill/>
        </p:spPr>
        <p:txBody>
          <a:bodyPr wrap="square" rtlCol="0">
            <a:spAutoFit/>
          </a:bodyPr>
          <a:lstStyle/>
          <a:p>
            <a:pPr algn="just"/>
            <a:r>
              <a:rPr lang="fr-FR" i="1" dirty="0">
                <a:latin typeface="Arial Unicode MS" panose="020B0604020202020204" pitchFamily="34" charset="-128"/>
                <a:ea typeface="Arial Unicode MS" panose="020B0604020202020204" pitchFamily="34" charset="-128"/>
                <a:cs typeface="Arial Unicode MS" panose="020B0604020202020204" pitchFamily="34" charset="-128"/>
              </a:rPr>
              <a:t>A </a:t>
            </a:r>
            <a:r>
              <a:rPr lang="fr-FR" i="1" dirty="0" err="1">
                <a:latin typeface="Arial Unicode MS" panose="020B0604020202020204" pitchFamily="34" charset="-128"/>
                <a:ea typeface="Arial Unicode MS" panose="020B0604020202020204" pitchFamily="34" charset="-128"/>
                <a:cs typeface="Arial Unicode MS" panose="020B0604020202020204" pitchFamily="34" charset="-128"/>
              </a:rPr>
              <a:t>Secured</a:t>
            </a:r>
            <a:r>
              <a:rPr lang="fr-FR" i="1" dirty="0">
                <a:latin typeface="Arial Unicode MS" panose="020B0604020202020204" pitchFamily="34" charset="-128"/>
                <a:ea typeface="Arial Unicode MS" panose="020B0604020202020204" pitchFamily="34" charset="-128"/>
                <a:cs typeface="Arial Unicode MS" panose="020B0604020202020204" pitchFamily="34" charset="-128"/>
              </a:rPr>
              <a:t> Data Platform to Share </a:t>
            </a:r>
            <a:r>
              <a:rPr lang="fr-FR" i="1" dirty="0" err="1">
                <a:latin typeface="Arial Unicode MS" panose="020B0604020202020204" pitchFamily="34" charset="-128"/>
                <a:ea typeface="Arial Unicode MS" panose="020B0604020202020204" pitchFamily="34" charset="-128"/>
                <a:cs typeface="Arial Unicode MS" panose="020B0604020202020204" pitchFamily="34" charset="-128"/>
              </a:rPr>
              <a:t>your</a:t>
            </a:r>
            <a:r>
              <a:rPr lang="fr-FR" i="1" dirty="0">
                <a:latin typeface="Arial Unicode MS" panose="020B0604020202020204" pitchFamily="34" charset="-128"/>
                <a:ea typeface="Arial Unicode MS" panose="020B0604020202020204" pitchFamily="34" charset="-128"/>
                <a:cs typeface="Arial Unicode MS" panose="020B0604020202020204" pitchFamily="34" charset="-128"/>
              </a:rPr>
              <a:t> Data for </a:t>
            </a:r>
            <a:r>
              <a:rPr lang="fr-FR" i="1" dirty="0" err="1">
                <a:latin typeface="Arial Unicode MS" panose="020B0604020202020204" pitchFamily="34" charset="-128"/>
                <a:ea typeface="Arial Unicode MS" panose="020B0604020202020204" pitchFamily="34" charset="-128"/>
                <a:cs typeface="Arial Unicode MS" panose="020B0604020202020204" pitchFamily="34" charset="-128"/>
              </a:rPr>
              <a:t>Research</a:t>
            </a:r>
            <a:r>
              <a:rPr lang="fr-FR" i="1" dirty="0">
                <a:latin typeface="Arial Unicode MS" panose="020B0604020202020204" pitchFamily="34" charset="-128"/>
                <a:ea typeface="Arial Unicode MS" panose="020B0604020202020204" pitchFamily="34" charset="-128"/>
                <a:cs typeface="Arial Unicode MS" panose="020B0604020202020204" pitchFamily="34" charset="-128"/>
              </a:rPr>
              <a:t> and Policy in accordance </a:t>
            </a:r>
            <a:r>
              <a:rPr lang="fr-FR" i="1" dirty="0" err="1">
                <a:latin typeface="Arial Unicode MS" panose="020B0604020202020204" pitchFamily="34" charset="-128"/>
                <a:ea typeface="Arial Unicode MS" panose="020B0604020202020204" pitchFamily="34" charset="-128"/>
                <a:cs typeface="Arial Unicode MS" panose="020B0604020202020204" pitchFamily="34" charset="-128"/>
              </a:rPr>
              <a:t>with</a:t>
            </a:r>
            <a:r>
              <a:rPr lang="fr-FR" i="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fr-FR" i="1" dirty="0" err="1">
                <a:latin typeface="Arial Unicode MS" panose="020B0604020202020204" pitchFamily="34" charset="-128"/>
                <a:ea typeface="Arial Unicode MS" panose="020B0604020202020204" pitchFamily="34" charset="-128"/>
                <a:cs typeface="Arial Unicode MS" panose="020B0604020202020204" pitchFamily="34" charset="-128"/>
              </a:rPr>
              <a:t>European</a:t>
            </a:r>
            <a:r>
              <a:rPr lang="fr-FR" i="1" dirty="0">
                <a:latin typeface="Arial Unicode MS" panose="020B0604020202020204" pitchFamily="34" charset="-128"/>
                <a:ea typeface="Arial Unicode MS" panose="020B0604020202020204" pitchFamily="34" charset="-128"/>
                <a:cs typeface="Arial Unicode MS" panose="020B0604020202020204" pitchFamily="34" charset="-128"/>
              </a:rPr>
              <a:t> Law </a:t>
            </a:r>
          </a:p>
        </p:txBody>
      </p:sp>
      <p:sp>
        <p:nvSpPr>
          <p:cNvPr id="15" name="ZoneTexte 14">
            <a:extLst>
              <a:ext uri="{FF2B5EF4-FFF2-40B4-BE49-F238E27FC236}">
                <a16:creationId xmlns:a16="http://schemas.microsoft.com/office/drawing/2014/main" id="{43B7AE0F-4CD3-4641-FD1A-C8641B3B2DDB}"/>
              </a:ext>
            </a:extLst>
          </p:cNvPr>
          <p:cNvSpPr txBox="1"/>
          <p:nvPr/>
        </p:nvSpPr>
        <p:spPr>
          <a:xfrm>
            <a:off x="5674429" y="6350566"/>
            <a:ext cx="4147931" cy="369332"/>
          </a:xfrm>
          <a:prstGeom prst="rect">
            <a:avLst/>
          </a:prstGeom>
          <a:noFill/>
        </p:spPr>
        <p:txBody>
          <a:bodyPr wrap="square" rtlCol="0">
            <a:spAutoFit/>
          </a:bodyPr>
          <a:lstStyle/>
          <a:p>
            <a:r>
              <a:rPr lang="fr-FR" dirty="0">
                <a:ln w="0"/>
                <a:effectLst>
                  <a:outerShdw blurRad="38100" dist="19050" dir="2700000" algn="tl" rotWithShape="0">
                    <a:schemeClr val="dk1">
                      <a:alpha val="40000"/>
                    </a:scheme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Proof of concept</a:t>
            </a:r>
          </a:p>
        </p:txBody>
      </p:sp>
    </p:spTree>
    <p:extLst>
      <p:ext uri="{BB962C8B-B14F-4D97-AF65-F5344CB8AC3E}">
        <p14:creationId xmlns:p14="http://schemas.microsoft.com/office/powerpoint/2010/main" val="2875748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C21F1ED-F59B-6A20-AF15-8CC16DF70FD7}"/>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6600" b="1"/>
              <a:t>Cancer Registry</a:t>
            </a:r>
          </a:p>
        </p:txBody>
      </p:sp>
      <p:sp>
        <p:nvSpPr>
          <p:cNvPr id="16"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descr="Une image contenant texte, Police, conception&#10;&#10;Description générée automatiquement">
            <a:extLst>
              <a:ext uri="{FF2B5EF4-FFF2-40B4-BE49-F238E27FC236}">
                <a16:creationId xmlns:a16="http://schemas.microsoft.com/office/drawing/2014/main" id="{BBF4E306-2E60-CA16-DB7A-0531C17164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449" y="2642616"/>
            <a:ext cx="5095598" cy="3605784"/>
          </a:xfrm>
          <a:prstGeom prst="rect">
            <a:avLst/>
          </a:prstGeom>
        </p:spPr>
      </p:pic>
      <p:pic>
        <p:nvPicPr>
          <p:cNvPr id="9" name="Image 8" descr="Une image contenant texte, capture d’écran, Police, nombre&#10;&#10;Description générée automatiquement">
            <a:extLst>
              <a:ext uri="{FF2B5EF4-FFF2-40B4-BE49-F238E27FC236}">
                <a16:creationId xmlns:a16="http://schemas.microsoft.com/office/drawing/2014/main" id="{74FE12D3-4712-32DD-5038-E48864BC9A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4496" y="3500075"/>
            <a:ext cx="5614416" cy="1890865"/>
          </a:xfrm>
          <a:prstGeom prst="rect">
            <a:avLst/>
          </a:prstGeom>
        </p:spPr>
      </p:pic>
    </p:spTree>
    <p:extLst>
      <p:ext uri="{BB962C8B-B14F-4D97-AF65-F5344CB8AC3E}">
        <p14:creationId xmlns:p14="http://schemas.microsoft.com/office/powerpoint/2010/main" val="2869519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a:extLst>
              <a:ext uri="{FF2B5EF4-FFF2-40B4-BE49-F238E27FC236}">
                <a16:creationId xmlns:a16="http://schemas.microsoft.com/office/drawing/2014/main" id="{A8D1BA0F-0BCE-B196-011B-4876392CA03F}"/>
              </a:ext>
            </a:extLst>
          </p:cNvPr>
          <p:cNvGraphicFramePr/>
          <p:nvPr>
            <p:extLst>
              <p:ext uri="{D42A27DB-BD31-4B8C-83A1-F6EECF244321}">
                <p14:modId xmlns:p14="http://schemas.microsoft.com/office/powerpoint/2010/main" val="1535051820"/>
              </p:ext>
            </p:extLst>
          </p:nvPr>
        </p:nvGraphicFramePr>
        <p:xfrm>
          <a:off x="855545" y="1026942"/>
          <a:ext cx="10631626" cy="18815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me 4">
            <a:extLst>
              <a:ext uri="{FF2B5EF4-FFF2-40B4-BE49-F238E27FC236}">
                <a16:creationId xmlns:a16="http://schemas.microsoft.com/office/drawing/2014/main" id="{FACAC52F-67C1-FA93-0E02-0053FE9020F1}"/>
              </a:ext>
            </a:extLst>
          </p:cNvPr>
          <p:cNvGraphicFramePr/>
          <p:nvPr>
            <p:extLst>
              <p:ext uri="{D42A27DB-BD31-4B8C-83A1-F6EECF244321}">
                <p14:modId xmlns:p14="http://schemas.microsoft.com/office/powerpoint/2010/main" val="3834080750"/>
              </p:ext>
            </p:extLst>
          </p:nvPr>
        </p:nvGraphicFramePr>
        <p:xfrm>
          <a:off x="780187" y="2806363"/>
          <a:ext cx="10782343" cy="14349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me 5">
            <a:extLst>
              <a:ext uri="{FF2B5EF4-FFF2-40B4-BE49-F238E27FC236}">
                <a16:creationId xmlns:a16="http://schemas.microsoft.com/office/drawing/2014/main" id="{6330B521-CBA9-2558-4265-04067A6F2D65}"/>
              </a:ext>
            </a:extLst>
          </p:cNvPr>
          <p:cNvGraphicFramePr/>
          <p:nvPr>
            <p:extLst>
              <p:ext uri="{D42A27DB-BD31-4B8C-83A1-F6EECF244321}">
                <p14:modId xmlns:p14="http://schemas.microsoft.com/office/powerpoint/2010/main" val="2275200578"/>
              </p:ext>
            </p:extLst>
          </p:nvPr>
        </p:nvGraphicFramePr>
        <p:xfrm>
          <a:off x="780187" y="4241268"/>
          <a:ext cx="10631626" cy="185962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7" name="ZoneTexte 6">
            <a:extLst>
              <a:ext uri="{FF2B5EF4-FFF2-40B4-BE49-F238E27FC236}">
                <a16:creationId xmlns:a16="http://schemas.microsoft.com/office/drawing/2014/main" id="{5EA2AE49-2168-FC9E-3FB9-363482739E12}"/>
              </a:ext>
            </a:extLst>
          </p:cNvPr>
          <p:cNvSpPr txBox="1"/>
          <p:nvPr/>
        </p:nvSpPr>
        <p:spPr>
          <a:xfrm>
            <a:off x="1097280" y="323557"/>
            <a:ext cx="10239175" cy="584775"/>
          </a:xfrm>
          <a:prstGeom prst="rect">
            <a:avLst/>
          </a:prstGeom>
          <a:noFill/>
        </p:spPr>
        <p:txBody>
          <a:bodyPr wrap="square" rtlCol="0">
            <a:spAutoFit/>
          </a:bodyPr>
          <a:lstStyle/>
          <a:p>
            <a:pPr algn="ctr"/>
            <a:r>
              <a:rPr lang="fr-BE" sz="3200" dirty="0" err="1"/>
              <a:t>Processes</a:t>
            </a:r>
            <a:endParaRPr lang="fr-BE" sz="3200" dirty="0"/>
          </a:p>
        </p:txBody>
      </p:sp>
      <p:sp>
        <p:nvSpPr>
          <p:cNvPr id="12" name="ZoneTexte 11">
            <a:extLst>
              <a:ext uri="{FF2B5EF4-FFF2-40B4-BE49-F238E27FC236}">
                <a16:creationId xmlns:a16="http://schemas.microsoft.com/office/drawing/2014/main" id="{66878556-6624-57E7-1EA0-197BC9E9E061}"/>
              </a:ext>
            </a:extLst>
          </p:cNvPr>
          <p:cNvSpPr txBox="1"/>
          <p:nvPr/>
        </p:nvSpPr>
        <p:spPr>
          <a:xfrm>
            <a:off x="855545" y="1026942"/>
            <a:ext cx="2785403" cy="369332"/>
          </a:xfrm>
          <a:prstGeom prst="rect">
            <a:avLst/>
          </a:prstGeom>
          <a:noFill/>
        </p:spPr>
        <p:txBody>
          <a:bodyPr wrap="square" rtlCol="0">
            <a:spAutoFit/>
          </a:bodyPr>
          <a:lstStyle/>
          <a:p>
            <a:r>
              <a:rPr lang="fr-BE" dirty="0"/>
              <a:t>Patient – Data </a:t>
            </a:r>
            <a:r>
              <a:rPr lang="fr-BE" dirty="0" err="1"/>
              <a:t>Subject</a:t>
            </a:r>
            <a:endParaRPr lang="fr-BE" dirty="0"/>
          </a:p>
        </p:txBody>
      </p:sp>
      <p:sp>
        <p:nvSpPr>
          <p:cNvPr id="13" name="ZoneTexte 12">
            <a:extLst>
              <a:ext uri="{FF2B5EF4-FFF2-40B4-BE49-F238E27FC236}">
                <a16:creationId xmlns:a16="http://schemas.microsoft.com/office/drawing/2014/main" id="{44E68710-47D1-EE9B-032D-FDF4D5E08662}"/>
              </a:ext>
            </a:extLst>
          </p:cNvPr>
          <p:cNvSpPr txBox="1"/>
          <p:nvPr/>
        </p:nvSpPr>
        <p:spPr>
          <a:xfrm>
            <a:off x="855545" y="2646513"/>
            <a:ext cx="2785403" cy="369332"/>
          </a:xfrm>
          <a:prstGeom prst="rect">
            <a:avLst/>
          </a:prstGeom>
          <a:noFill/>
        </p:spPr>
        <p:txBody>
          <a:bodyPr wrap="square" rtlCol="0">
            <a:spAutoFit/>
          </a:bodyPr>
          <a:lstStyle/>
          <a:p>
            <a:r>
              <a:rPr lang="fr-BE" dirty="0"/>
              <a:t>Data Provider</a:t>
            </a:r>
          </a:p>
        </p:txBody>
      </p:sp>
      <p:sp>
        <p:nvSpPr>
          <p:cNvPr id="14" name="ZoneTexte 13">
            <a:extLst>
              <a:ext uri="{FF2B5EF4-FFF2-40B4-BE49-F238E27FC236}">
                <a16:creationId xmlns:a16="http://schemas.microsoft.com/office/drawing/2014/main" id="{C5FE25B7-1111-8E2E-B193-D178FC510F4B}"/>
              </a:ext>
            </a:extLst>
          </p:cNvPr>
          <p:cNvSpPr txBox="1"/>
          <p:nvPr/>
        </p:nvSpPr>
        <p:spPr>
          <a:xfrm>
            <a:off x="780187" y="4241268"/>
            <a:ext cx="2785403" cy="369332"/>
          </a:xfrm>
          <a:prstGeom prst="rect">
            <a:avLst/>
          </a:prstGeom>
          <a:noFill/>
        </p:spPr>
        <p:txBody>
          <a:bodyPr wrap="square" rtlCol="0">
            <a:spAutoFit/>
          </a:bodyPr>
          <a:lstStyle/>
          <a:p>
            <a:r>
              <a:rPr lang="fr-BE" dirty="0"/>
              <a:t>Data User</a:t>
            </a:r>
          </a:p>
        </p:txBody>
      </p:sp>
    </p:spTree>
    <p:extLst>
      <p:ext uri="{BB962C8B-B14F-4D97-AF65-F5344CB8AC3E}">
        <p14:creationId xmlns:p14="http://schemas.microsoft.com/office/powerpoint/2010/main" val="1960493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2BE8DF-53D8-3090-98BD-43312B93B938}"/>
              </a:ext>
            </a:extLst>
          </p:cNvPr>
          <p:cNvSpPr>
            <a:spLocks noGrp="1"/>
          </p:cNvSpPr>
          <p:nvPr>
            <p:ph type="title"/>
          </p:nvPr>
        </p:nvSpPr>
        <p:spPr>
          <a:xfrm>
            <a:off x="838200" y="141135"/>
            <a:ext cx="10515600" cy="730902"/>
          </a:xfrm>
        </p:spPr>
        <p:txBody>
          <a:bodyPr/>
          <a:lstStyle/>
          <a:p>
            <a:pPr algn="ctr"/>
            <a:r>
              <a:rPr lang="fr-BE" b="1" dirty="0"/>
              <a:t>General </a:t>
            </a:r>
            <a:r>
              <a:rPr lang="fr-BE" b="1" dirty="0" err="1"/>
              <a:t>Overview</a:t>
            </a:r>
            <a:endParaRPr lang="fr-BE" b="1" dirty="0"/>
          </a:p>
        </p:txBody>
      </p:sp>
      <p:grpSp>
        <p:nvGrpSpPr>
          <p:cNvPr id="4" name="Groupe 3">
            <a:extLst>
              <a:ext uri="{FF2B5EF4-FFF2-40B4-BE49-F238E27FC236}">
                <a16:creationId xmlns:a16="http://schemas.microsoft.com/office/drawing/2014/main" id="{7F959C8B-FEA9-9D60-1055-B37C0286D3DA}"/>
              </a:ext>
            </a:extLst>
          </p:cNvPr>
          <p:cNvGrpSpPr/>
          <p:nvPr/>
        </p:nvGrpSpPr>
        <p:grpSpPr>
          <a:xfrm>
            <a:off x="202959" y="968768"/>
            <a:ext cx="11896671" cy="5823186"/>
            <a:chOff x="202959" y="968768"/>
            <a:chExt cx="11896671" cy="5823186"/>
          </a:xfrm>
        </p:grpSpPr>
        <p:sp>
          <p:nvSpPr>
            <p:cNvPr id="5" name="CustomShape 10">
              <a:extLst>
                <a:ext uri="{FF2B5EF4-FFF2-40B4-BE49-F238E27FC236}">
                  <a16:creationId xmlns:a16="http://schemas.microsoft.com/office/drawing/2014/main" id="{7C077E6C-92D6-DCB3-D323-7CEA444BD547}"/>
                </a:ext>
              </a:extLst>
            </p:cNvPr>
            <p:cNvSpPr/>
            <p:nvPr/>
          </p:nvSpPr>
          <p:spPr>
            <a:xfrm>
              <a:off x="6724371" y="1505797"/>
              <a:ext cx="2917959" cy="1740734"/>
            </a:xfrm>
            <a:prstGeom prst="rect">
              <a:avLst/>
            </a:prstGeom>
            <a:solidFill>
              <a:srgbClr val="729FCF"/>
            </a:solidFill>
            <a:ln>
              <a:solidFill>
                <a:srgbClr val="3465A4"/>
              </a:solidFill>
            </a:ln>
          </p:spPr>
          <p:style>
            <a:lnRef idx="0">
              <a:scrgbClr r="0" g="0" b="0"/>
            </a:lnRef>
            <a:fillRef idx="0">
              <a:scrgbClr r="0" g="0" b="0"/>
            </a:fillRef>
            <a:effectRef idx="0">
              <a:scrgbClr r="0" g="0" b="0"/>
            </a:effectRef>
            <a:fontRef idx="minor"/>
          </p:style>
          <p:txBody>
            <a:bodyPr wrap="none" lIns="108847" tIns="54423" rIns="108847" bIns="54423" anchor="ctr"/>
            <a:lstStyle/>
            <a:p>
              <a:pPr algn="ctr"/>
              <a:r>
                <a:rPr lang="fr-BE" sz="2177" dirty="0">
                  <a:solidFill>
                    <a:schemeClr val="lt1"/>
                  </a:solidFill>
                </a:rPr>
                <a:t>DB 1 – </a:t>
              </a:r>
              <a:r>
                <a:rPr lang="fr-BE" sz="2177" dirty="0" err="1">
                  <a:solidFill>
                    <a:schemeClr val="lt1"/>
                  </a:solidFill>
                </a:rPr>
                <a:t>Personal</a:t>
              </a:r>
              <a:r>
                <a:rPr lang="fr-BE" sz="2177" dirty="0">
                  <a:solidFill>
                    <a:schemeClr val="lt1"/>
                  </a:solidFill>
                </a:rPr>
                <a:t> Data</a:t>
              </a:r>
            </a:p>
          </p:txBody>
        </p:sp>
        <p:sp>
          <p:nvSpPr>
            <p:cNvPr id="6" name="CustomShape 10">
              <a:extLst>
                <a:ext uri="{FF2B5EF4-FFF2-40B4-BE49-F238E27FC236}">
                  <a16:creationId xmlns:a16="http://schemas.microsoft.com/office/drawing/2014/main" id="{0A667F7A-B7C1-67CA-7EB9-C5449CBAFF06}"/>
                </a:ext>
              </a:extLst>
            </p:cNvPr>
            <p:cNvSpPr/>
            <p:nvPr/>
          </p:nvSpPr>
          <p:spPr>
            <a:xfrm>
              <a:off x="6724371" y="4568497"/>
              <a:ext cx="3093057" cy="1393236"/>
            </a:xfrm>
            <a:prstGeom prst="rect">
              <a:avLst/>
            </a:prstGeom>
            <a:solidFill>
              <a:srgbClr val="729FCF"/>
            </a:solidFill>
            <a:ln>
              <a:solidFill>
                <a:srgbClr val="3465A4"/>
              </a:solidFill>
            </a:ln>
          </p:spPr>
          <p:style>
            <a:lnRef idx="0">
              <a:scrgbClr r="0" g="0" b="0"/>
            </a:lnRef>
            <a:fillRef idx="0">
              <a:scrgbClr r="0" g="0" b="0"/>
            </a:fillRef>
            <a:effectRef idx="0">
              <a:scrgbClr r="0" g="0" b="0"/>
            </a:effectRef>
            <a:fontRef idx="minor"/>
          </p:style>
          <p:txBody>
            <a:bodyPr wrap="none" lIns="108847" tIns="54423" rIns="108847" bIns="54423" anchor="ctr"/>
            <a:lstStyle/>
            <a:p>
              <a:pPr algn="ctr"/>
              <a:r>
                <a:rPr lang="fr-BE" sz="2177" dirty="0">
                  <a:solidFill>
                    <a:schemeClr val="lt1"/>
                  </a:solidFill>
                </a:rPr>
                <a:t>DB 2 – </a:t>
              </a:r>
              <a:r>
                <a:rPr lang="fr-BE" sz="2177" dirty="0" err="1">
                  <a:solidFill>
                    <a:schemeClr val="lt1"/>
                  </a:solidFill>
                </a:rPr>
                <a:t>Anonymized</a:t>
              </a:r>
              <a:r>
                <a:rPr lang="fr-BE" sz="2177" dirty="0">
                  <a:solidFill>
                    <a:schemeClr val="lt1"/>
                  </a:solidFill>
                </a:rPr>
                <a:t> Data</a:t>
              </a:r>
            </a:p>
            <a:p>
              <a:pPr algn="ctr"/>
              <a:r>
                <a:rPr lang="fr-BE" sz="2177" dirty="0" err="1">
                  <a:solidFill>
                    <a:schemeClr val="lt1"/>
                  </a:solidFill>
                </a:rPr>
                <a:t>Statistical</a:t>
              </a:r>
              <a:r>
                <a:rPr lang="fr-BE" sz="2177" dirty="0">
                  <a:solidFill>
                    <a:schemeClr val="lt1"/>
                  </a:solidFill>
                </a:rPr>
                <a:t> Information</a:t>
              </a:r>
            </a:p>
          </p:txBody>
        </p:sp>
        <p:sp>
          <p:nvSpPr>
            <p:cNvPr id="7" name="CustomShape 10">
              <a:extLst>
                <a:ext uri="{FF2B5EF4-FFF2-40B4-BE49-F238E27FC236}">
                  <a16:creationId xmlns:a16="http://schemas.microsoft.com/office/drawing/2014/main" id="{CDCF4A57-0B4C-7AA8-983A-5EDC7536DEE3}"/>
                </a:ext>
              </a:extLst>
            </p:cNvPr>
            <p:cNvSpPr/>
            <p:nvPr/>
          </p:nvSpPr>
          <p:spPr>
            <a:xfrm>
              <a:off x="6862886" y="3619282"/>
              <a:ext cx="2814069" cy="545261"/>
            </a:xfrm>
            <a:prstGeom prst="rect">
              <a:avLst/>
            </a:prstGeom>
            <a:solidFill>
              <a:srgbClr val="729FCF"/>
            </a:solidFill>
            <a:ln>
              <a:solidFill>
                <a:srgbClr val="3465A4"/>
              </a:solidFill>
            </a:ln>
          </p:spPr>
          <p:style>
            <a:lnRef idx="0">
              <a:scrgbClr r="0" g="0" b="0"/>
            </a:lnRef>
            <a:fillRef idx="0">
              <a:scrgbClr r="0" g="0" b="0"/>
            </a:fillRef>
            <a:effectRef idx="0">
              <a:scrgbClr r="0" g="0" b="0"/>
            </a:effectRef>
            <a:fontRef idx="minor"/>
          </p:style>
          <p:txBody>
            <a:bodyPr wrap="none" lIns="108847" tIns="54423" rIns="108847" bIns="54423" anchor="ctr"/>
            <a:lstStyle/>
            <a:p>
              <a:pPr algn="ctr"/>
              <a:r>
                <a:rPr lang="fr-BE" sz="2177" dirty="0" err="1">
                  <a:solidFill>
                    <a:schemeClr val="lt1"/>
                  </a:solidFill>
                </a:rPr>
                <a:t>Anonymization</a:t>
              </a:r>
              <a:r>
                <a:rPr lang="fr-BE" sz="2177" dirty="0">
                  <a:solidFill>
                    <a:schemeClr val="lt1"/>
                  </a:solidFill>
                </a:rPr>
                <a:t> Engine</a:t>
              </a:r>
            </a:p>
          </p:txBody>
        </p:sp>
        <p:cxnSp>
          <p:nvCxnSpPr>
            <p:cNvPr id="8" name="Connecteur droit avec flèche 7">
              <a:extLst>
                <a:ext uri="{FF2B5EF4-FFF2-40B4-BE49-F238E27FC236}">
                  <a16:creationId xmlns:a16="http://schemas.microsoft.com/office/drawing/2014/main" id="{45500520-6E21-A5B7-53EF-A1A4059BCFF0}"/>
                </a:ext>
              </a:extLst>
            </p:cNvPr>
            <p:cNvCxnSpPr/>
            <p:nvPr/>
          </p:nvCxnSpPr>
          <p:spPr>
            <a:xfrm>
              <a:off x="8241504" y="3309965"/>
              <a:ext cx="0" cy="238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726ABAFC-2A9E-69DA-CEC2-D65404814F45}"/>
                </a:ext>
              </a:extLst>
            </p:cNvPr>
            <p:cNvCxnSpPr/>
            <p:nvPr/>
          </p:nvCxnSpPr>
          <p:spPr>
            <a:xfrm>
              <a:off x="8315999" y="4262009"/>
              <a:ext cx="0" cy="238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DB264423-399D-DE87-33C9-C1C9EF749FB4}"/>
                </a:ext>
              </a:extLst>
            </p:cNvPr>
            <p:cNvSpPr/>
            <p:nvPr/>
          </p:nvSpPr>
          <p:spPr>
            <a:xfrm>
              <a:off x="3511387" y="5870386"/>
              <a:ext cx="2313135" cy="921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177" dirty="0" err="1"/>
                <a:t>Statistical</a:t>
              </a:r>
              <a:r>
                <a:rPr lang="fr-BE" sz="2177" dirty="0"/>
                <a:t> information sources</a:t>
              </a:r>
            </a:p>
          </p:txBody>
        </p:sp>
        <p:cxnSp>
          <p:nvCxnSpPr>
            <p:cNvPr id="11" name="Connecteur droit avec flèche 10">
              <a:extLst>
                <a:ext uri="{FF2B5EF4-FFF2-40B4-BE49-F238E27FC236}">
                  <a16:creationId xmlns:a16="http://schemas.microsoft.com/office/drawing/2014/main" id="{877EAE5C-64C6-5C8B-80DC-3C81BBDBCDA3}"/>
                </a:ext>
              </a:extLst>
            </p:cNvPr>
            <p:cNvCxnSpPr>
              <a:cxnSpLocks/>
            </p:cNvCxnSpPr>
            <p:nvPr/>
          </p:nvCxnSpPr>
          <p:spPr>
            <a:xfrm flipV="1">
              <a:off x="5974937" y="5870387"/>
              <a:ext cx="599019" cy="4469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62C15785-B002-FFB6-8CDA-847D36C9A0C0}"/>
                </a:ext>
              </a:extLst>
            </p:cNvPr>
            <p:cNvSpPr/>
            <p:nvPr/>
          </p:nvSpPr>
          <p:spPr>
            <a:xfrm>
              <a:off x="202959" y="1376818"/>
              <a:ext cx="2313135" cy="921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177" dirty="0"/>
                <a:t>Patient Process</a:t>
              </a:r>
            </a:p>
          </p:txBody>
        </p:sp>
        <p:cxnSp>
          <p:nvCxnSpPr>
            <p:cNvPr id="13" name="Connecteur droit avec flèche 12">
              <a:extLst>
                <a:ext uri="{FF2B5EF4-FFF2-40B4-BE49-F238E27FC236}">
                  <a16:creationId xmlns:a16="http://schemas.microsoft.com/office/drawing/2014/main" id="{D07B036B-5303-4F62-9B73-BE18FF1BDAE6}"/>
                </a:ext>
              </a:extLst>
            </p:cNvPr>
            <p:cNvCxnSpPr>
              <a:cxnSpLocks/>
            </p:cNvCxnSpPr>
            <p:nvPr/>
          </p:nvCxnSpPr>
          <p:spPr>
            <a:xfrm>
              <a:off x="4006163" y="1981213"/>
              <a:ext cx="418339" cy="2883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15530A14-EA3B-6874-71CD-72A4C4AAAD68}"/>
                </a:ext>
              </a:extLst>
            </p:cNvPr>
            <p:cNvSpPr txBox="1"/>
            <p:nvPr/>
          </p:nvSpPr>
          <p:spPr>
            <a:xfrm>
              <a:off x="2968677" y="1561403"/>
              <a:ext cx="3006260" cy="427361"/>
            </a:xfrm>
            <a:prstGeom prst="rect">
              <a:avLst/>
            </a:prstGeom>
            <a:noFill/>
          </p:spPr>
          <p:txBody>
            <a:bodyPr wrap="square" rtlCol="0">
              <a:spAutoFit/>
            </a:bodyPr>
            <a:lstStyle/>
            <a:p>
              <a:r>
                <a:rPr lang="fr-BE" sz="2177" dirty="0"/>
                <a:t>Patient </a:t>
              </a:r>
              <a:r>
                <a:rPr lang="fr-BE" sz="2177" dirty="0" err="1"/>
                <a:t>own</a:t>
              </a:r>
              <a:r>
                <a:rPr lang="fr-BE" sz="2177" dirty="0"/>
                <a:t> data input</a:t>
              </a:r>
            </a:p>
          </p:txBody>
        </p:sp>
        <p:cxnSp>
          <p:nvCxnSpPr>
            <p:cNvPr id="15" name="Connecteur droit avec flèche 14">
              <a:extLst>
                <a:ext uri="{FF2B5EF4-FFF2-40B4-BE49-F238E27FC236}">
                  <a16:creationId xmlns:a16="http://schemas.microsoft.com/office/drawing/2014/main" id="{5C917B6B-B39A-1C63-25E7-58EAB59FDDDC}"/>
                </a:ext>
              </a:extLst>
            </p:cNvPr>
            <p:cNvCxnSpPr>
              <a:cxnSpLocks/>
            </p:cNvCxnSpPr>
            <p:nvPr/>
          </p:nvCxnSpPr>
          <p:spPr>
            <a:xfrm>
              <a:off x="1399191" y="2481274"/>
              <a:ext cx="0" cy="9745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5EA481E5-DEAB-084E-C54D-09ABF807001A}"/>
                </a:ext>
              </a:extLst>
            </p:cNvPr>
            <p:cNvSpPr/>
            <p:nvPr/>
          </p:nvSpPr>
          <p:spPr>
            <a:xfrm>
              <a:off x="202959" y="3718199"/>
              <a:ext cx="3022742" cy="14925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177" dirty="0"/>
                <a:t>JOBS</a:t>
              </a:r>
            </a:p>
            <a:p>
              <a:pPr algn="ctr"/>
              <a:r>
                <a:rPr lang="fr-BE" sz="1935" dirty="0"/>
                <a:t>Data Provider Process 1</a:t>
              </a:r>
            </a:p>
            <a:p>
              <a:pPr algn="ctr"/>
              <a:r>
                <a:rPr lang="fr-BE" sz="1935" dirty="0"/>
                <a:t>Data Provider Process 2</a:t>
              </a:r>
            </a:p>
            <a:p>
              <a:pPr algn="ctr"/>
              <a:r>
                <a:rPr lang="fr-BE" sz="1935" dirty="0"/>
                <a:t>Data Provider Process 3</a:t>
              </a:r>
            </a:p>
            <a:p>
              <a:pPr algn="ctr"/>
              <a:endParaRPr lang="fr-BE" sz="1935" dirty="0"/>
            </a:p>
          </p:txBody>
        </p:sp>
        <p:cxnSp>
          <p:nvCxnSpPr>
            <p:cNvPr id="17" name="Connecteur droit avec flèche 16">
              <a:extLst>
                <a:ext uri="{FF2B5EF4-FFF2-40B4-BE49-F238E27FC236}">
                  <a16:creationId xmlns:a16="http://schemas.microsoft.com/office/drawing/2014/main" id="{065405FF-D000-EE04-0138-0D11BD313784}"/>
                </a:ext>
              </a:extLst>
            </p:cNvPr>
            <p:cNvCxnSpPr>
              <a:cxnSpLocks/>
            </p:cNvCxnSpPr>
            <p:nvPr/>
          </p:nvCxnSpPr>
          <p:spPr>
            <a:xfrm flipV="1">
              <a:off x="3269956" y="3059563"/>
              <a:ext cx="867229" cy="1399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2CE092A-D91C-B31B-A982-B52EDD6E0533}"/>
                </a:ext>
              </a:extLst>
            </p:cNvPr>
            <p:cNvSpPr/>
            <p:nvPr/>
          </p:nvSpPr>
          <p:spPr>
            <a:xfrm>
              <a:off x="3625295" y="2348682"/>
              <a:ext cx="2051300" cy="5526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177" dirty="0" err="1"/>
                <a:t>Quality</a:t>
              </a:r>
              <a:r>
                <a:rPr lang="fr-BE" sz="2177" dirty="0"/>
                <a:t> control</a:t>
              </a:r>
            </a:p>
          </p:txBody>
        </p:sp>
        <p:cxnSp>
          <p:nvCxnSpPr>
            <p:cNvPr id="19" name="Connecteur droit avec flèche 18">
              <a:extLst>
                <a:ext uri="{FF2B5EF4-FFF2-40B4-BE49-F238E27FC236}">
                  <a16:creationId xmlns:a16="http://schemas.microsoft.com/office/drawing/2014/main" id="{7DC7C1FF-3E19-24EA-B6A3-C2DC665D7BB6}"/>
                </a:ext>
              </a:extLst>
            </p:cNvPr>
            <p:cNvCxnSpPr>
              <a:cxnSpLocks/>
            </p:cNvCxnSpPr>
            <p:nvPr/>
          </p:nvCxnSpPr>
          <p:spPr>
            <a:xfrm>
              <a:off x="5868993" y="2774862"/>
              <a:ext cx="7049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7C1C2292-25E2-2A79-71B7-16E2DCB09088}"/>
                </a:ext>
              </a:extLst>
            </p:cNvPr>
            <p:cNvSpPr/>
            <p:nvPr/>
          </p:nvSpPr>
          <p:spPr>
            <a:xfrm>
              <a:off x="10426172" y="2325537"/>
              <a:ext cx="1673458" cy="921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177" dirty="0"/>
                <a:t>Data User Process</a:t>
              </a:r>
            </a:p>
          </p:txBody>
        </p:sp>
        <p:cxnSp>
          <p:nvCxnSpPr>
            <p:cNvPr id="21" name="Connecteur droit avec flèche 20">
              <a:extLst>
                <a:ext uri="{FF2B5EF4-FFF2-40B4-BE49-F238E27FC236}">
                  <a16:creationId xmlns:a16="http://schemas.microsoft.com/office/drawing/2014/main" id="{5E33A453-7203-1253-EDDE-76FC868FC7B7}"/>
                </a:ext>
              </a:extLst>
            </p:cNvPr>
            <p:cNvCxnSpPr>
              <a:cxnSpLocks/>
            </p:cNvCxnSpPr>
            <p:nvPr/>
          </p:nvCxnSpPr>
          <p:spPr>
            <a:xfrm>
              <a:off x="9676955" y="2774862"/>
              <a:ext cx="7049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D25DD2CB-504E-3F8A-C17B-15863CE3CB0C}"/>
                </a:ext>
              </a:extLst>
            </p:cNvPr>
            <p:cNvCxnSpPr>
              <a:cxnSpLocks/>
            </p:cNvCxnSpPr>
            <p:nvPr/>
          </p:nvCxnSpPr>
          <p:spPr>
            <a:xfrm flipH="1">
              <a:off x="2878470" y="1536378"/>
              <a:ext cx="35789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56009859-EE1C-E6D6-5998-DCDA6D67D839}"/>
                </a:ext>
              </a:extLst>
            </p:cNvPr>
            <p:cNvSpPr txBox="1"/>
            <p:nvPr/>
          </p:nvSpPr>
          <p:spPr>
            <a:xfrm>
              <a:off x="2516094" y="968768"/>
              <a:ext cx="5837757" cy="427361"/>
            </a:xfrm>
            <a:prstGeom prst="rect">
              <a:avLst/>
            </a:prstGeom>
            <a:noFill/>
          </p:spPr>
          <p:txBody>
            <a:bodyPr wrap="square">
              <a:spAutoFit/>
            </a:bodyPr>
            <a:lstStyle/>
            <a:p>
              <a:r>
                <a:rPr lang="fr-BE" sz="2177" dirty="0"/>
                <a:t>Monitoring and control by patient</a:t>
              </a:r>
            </a:p>
          </p:txBody>
        </p:sp>
      </p:grpSp>
    </p:spTree>
    <p:extLst>
      <p:ext uri="{BB962C8B-B14F-4D97-AF65-F5344CB8AC3E}">
        <p14:creationId xmlns:p14="http://schemas.microsoft.com/office/powerpoint/2010/main" val="434616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2BE8DF-53D8-3090-98BD-43312B93B938}"/>
              </a:ext>
            </a:extLst>
          </p:cNvPr>
          <p:cNvSpPr>
            <a:spLocks noGrp="1"/>
          </p:cNvSpPr>
          <p:nvPr>
            <p:ph type="title"/>
          </p:nvPr>
        </p:nvSpPr>
        <p:spPr>
          <a:xfrm>
            <a:off x="838200" y="141135"/>
            <a:ext cx="10515600" cy="730902"/>
          </a:xfrm>
        </p:spPr>
        <p:txBody>
          <a:bodyPr/>
          <a:lstStyle/>
          <a:p>
            <a:pPr algn="ctr"/>
            <a:r>
              <a:rPr lang="fr-BE" b="1" dirty="0"/>
              <a:t>General </a:t>
            </a:r>
            <a:r>
              <a:rPr lang="fr-BE" b="1" dirty="0" err="1"/>
              <a:t>Overview</a:t>
            </a:r>
            <a:endParaRPr lang="fr-BE" b="1" dirty="0"/>
          </a:p>
        </p:txBody>
      </p:sp>
      <p:grpSp>
        <p:nvGrpSpPr>
          <p:cNvPr id="3" name="Groupe 2">
            <a:extLst>
              <a:ext uri="{FF2B5EF4-FFF2-40B4-BE49-F238E27FC236}">
                <a16:creationId xmlns:a16="http://schemas.microsoft.com/office/drawing/2014/main" id="{27C3A324-7533-6BA3-83DF-7F8FA633FAA2}"/>
              </a:ext>
            </a:extLst>
          </p:cNvPr>
          <p:cNvGrpSpPr/>
          <p:nvPr/>
        </p:nvGrpSpPr>
        <p:grpSpPr>
          <a:xfrm>
            <a:off x="497476" y="1505314"/>
            <a:ext cx="11197048" cy="4259810"/>
            <a:chOff x="175312" y="1294299"/>
            <a:chExt cx="11197048" cy="4259810"/>
          </a:xfrm>
        </p:grpSpPr>
        <p:sp>
          <p:nvSpPr>
            <p:cNvPr id="24" name="Rectangle 23">
              <a:extLst>
                <a:ext uri="{FF2B5EF4-FFF2-40B4-BE49-F238E27FC236}">
                  <a16:creationId xmlns:a16="http://schemas.microsoft.com/office/drawing/2014/main" id="{98BF36D0-0285-54D8-B26C-8EEB464BBFA1}"/>
                </a:ext>
              </a:extLst>
            </p:cNvPr>
            <p:cNvSpPr/>
            <p:nvPr/>
          </p:nvSpPr>
          <p:spPr>
            <a:xfrm>
              <a:off x="7059884" y="1294299"/>
              <a:ext cx="2051300" cy="731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177" dirty="0" err="1"/>
                <a:t>Belgian</a:t>
              </a:r>
              <a:r>
                <a:rPr lang="fr-BE" sz="2177" dirty="0"/>
                <a:t> Brain Data Hub</a:t>
              </a:r>
            </a:p>
          </p:txBody>
        </p:sp>
        <p:sp>
          <p:nvSpPr>
            <p:cNvPr id="25" name="Rectangle 24">
              <a:extLst>
                <a:ext uri="{FF2B5EF4-FFF2-40B4-BE49-F238E27FC236}">
                  <a16:creationId xmlns:a16="http://schemas.microsoft.com/office/drawing/2014/main" id="{B853221F-8FD9-290F-4816-2DD19A0D415F}"/>
                </a:ext>
              </a:extLst>
            </p:cNvPr>
            <p:cNvSpPr/>
            <p:nvPr/>
          </p:nvSpPr>
          <p:spPr>
            <a:xfrm>
              <a:off x="175312" y="2039610"/>
              <a:ext cx="2313135" cy="921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177" dirty="0"/>
                <a:t>Patient</a:t>
              </a:r>
            </a:p>
          </p:txBody>
        </p:sp>
        <p:cxnSp>
          <p:nvCxnSpPr>
            <p:cNvPr id="26" name="Connecteur droit avec flèche 25">
              <a:extLst>
                <a:ext uri="{FF2B5EF4-FFF2-40B4-BE49-F238E27FC236}">
                  <a16:creationId xmlns:a16="http://schemas.microsoft.com/office/drawing/2014/main" id="{16970E3E-1FAE-DC25-79C2-D82F7293D8F9}"/>
                </a:ext>
              </a:extLst>
            </p:cNvPr>
            <p:cNvCxnSpPr>
              <a:cxnSpLocks/>
            </p:cNvCxnSpPr>
            <p:nvPr/>
          </p:nvCxnSpPr>
          <p:spPr>
            <a:xfrm>
              <a:off x="2606643" y="2526039"/>
              <a:ext cx="7049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B6B95BE4-F1C6-E244-111B-0D1544C8D9A0}"/>
                </a:ext>
              </a:extLst>
            </p:cNvPr>
            <p:cNvSpPr/>
            <p:nvPr/>
          </p:nvSpPr>
          <p:spPr>
            <a:xfrm>
              <a:off x="3427218" y="1706436"/>
              <a:ext cx="2313135" cy="991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177" dirty="0"/>
                <a:t>Explicit consent</a:t>
              </a:r>
            </a:p>
            <a:p>
              <a:pPr algn="ctr"/>
              <a:r>
                <a:rPr lang="fr-BE" sz="2177" dirty="0"/>
                <a:t>art. 9.1 GDPR</a:t>
              </a:r>
            </a:p>
          </p:txBody>
        </p:sp>
        <p:sp>
          <p:nvSpPr>
            <p:cNvPr id="28" name="Rectangle 27">
              <a:extLst>
                <a:ext uri="{FF2B5EF4-FFF2-40B4-BE49-F238E27FC236}">
                  <a16:creationId xmlns:a16="http://schemas.microsoft.com/office/drawing/2014/main" id="{D81F2974-9BCF-D3D6-629D-EA3045BA5C2B}"/>
                </a:ext>
              </a:extLst>
            </p:cNvPr>
            <p:cNvSpPr/>
            <p:nvPr/>
          </p:nvSpPr>
          <p:spPr>
            <a:xfrm>
              <a:off x="3427217" y="2805281"/>
              <a:ext cx="2313135" cy="991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177" dirty="0"/>
                <a:t>Mandate </a:t>
              </a:r>
            </a:p>
            <a:p>
              <a:pPr algn="ctr"/>
              <a:r>
                <a:rPr lang="fr-BE" sz="2177" dirty="0"/>
                <a:t>art. 15 &amp; 20 GDPR</a:t>
              </a:r>
            </a:p>
          </p:txBody>
        </p:sp>
        <p:cxnSp>
          <p:nvCxnSpPr>
            <p:cNvPr id="29" name="Connecteur droit avec flèche 28">
              <a:extLst>
                <a:ext uri="{FF2B5EF4-FFF2-40B4-BE49-F238E27FC236}">
                  <a16:creationId xmlns:a16="http://schemas.microsoft.com/office/drawing/2014/main" id="{6EA478CE-2634-5549-A141-303EBA5D1A2E}"/>
                </a:ext>
              </a:extLst>
            </p:cNvPr>
            <p:cNvCxnSpPr>
              <a:cxnSpLocks/>
            </p:cNvCxnSpPr>
            <p:nvPr/>
          </p:nvCxnSpPr>
          <p:spPr>
            <a:xfrm flipV="1">
              <a:off x="5870601" y="1879998"/>
              <a:ext cx="967646" cy="603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E151C0BF-0AD0-2AE7-10DB-820906ACC3E0}"/>
                </a:ext>
              </a:extLst>
            </p:cNvPr>
            <p:cNvSpPr/>
            <p:nvPr/>
          </p:nvSpPr>
          <p:spPr>
            <a:xfrm>
              <a:off x="5237889" y="4632541"/>
              <a:ext cx="2313135" cy="921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177" dirty="0"/>
                <a:t>Data Provider</a:t>
              </a:r>
            </a:p>
          </p:txBody>
        </p:sp>
        <p:cxnSp>
          <p:nvCxnSpPr>
            <p:cNvPr id="31" name="Connecteur droit avec flèche 30">
              <a:extLst>
                <a:ext uri="{FF2B5EF4-FFF2-40B4-BE49-F238E27FC236}">
                  <a16:creationId xmlns:a16="http://schemas.microsoft.com/office/drawing/2014/main" id="{7C82517C-A21B-477F-EDF7-A49250F9AF8F}"/>
                </a:ext>
              </a:extLst>
            </p:cNvPr>
            <p:cNvCxnSpPr>
              <a:cxnSpLocks/>
            </p:cNvCxnSpPr>
            <p:nvPr/>
          </p:nvCxnSpPr>
          <p:spPr>
            <a:xfrm flipV="1">
              <a:off x="6185363" y="3640193"/>
              <a:ext cx="652884" cy="941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81AE3B23-5BF5-2C75-0B88-EBCDB7244754}"/>
                </a:ext>
              </a:extLst>
            </p:cNvPr>
            <p:cNvSpPr/>
            <p:nvPr/>
          </p:nvSpPr>
          <p:spPr>
            <a:xfrm>
              <a:off x="6353448" y="2762670"/>
              <a:ext cx="1732085" cy="731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177" dirty="0" err="1"/>
                <a:t>Contractual</a:t>
              </a:r>
              <a:r>
                <a:rPr lang="fr-BE" sz="2177" dirty="0"/>
                <a:t> </a:t>
              </a:r>
              <a:r>
                <a:rPr lang="fr-BE" sz="2177" dirty="0" err="1"/>
                <a:t>agreements</a:t>
              </a:r>
              <a:endParaRPr lang="fr-BE" sz="2177" dirty="0"/>
            </a:p>
          </p:txBody>
        </p:sp>
        <p:sp>
          <p:nvSpPr>
            <p:cNvPr id="33" name="Rectangle 32">
              <a:extLst>
                <a:ext uri="{FF2B5EF4-FFF2-40B4-BE49-F238E27FC236}">
                  <a16:creationId xmlns:a16="http://schemas.microsoft.com/office/drawing/2014/main" id="{762B7724-AE25-AA55-6B81-2AB359AC8CB1}"/>
                </a:ext>
              </a:extLst>
            </p:cNvPr>
            <p:cNvSpPr/>
            <p:nvPr/>
          </p:nvSpPr>
          <p:spPr>
            <a:xfrm>
              <a:off x="8883359" y="4632541"/>
              <a:ext cx="2313135" cy="921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177" dirty="0"/>
                <a:t>Data User</a:t>
              </a:r>
            </a:p>
          </p:txBody>
        </p:sp>
        <p:cxnSp>
          <p:nvCxnSpPr>
            <p:cNvPr id="34" name="Connecteur droit avec flèche 33">
              <a:extLst>
                <a:ext uri="{FF2B5EF4-FFF2-40B4-BE49-F238E27FC236}">
                  <a16:creationId xmlns:a16="http://schemas.microsoft.com/office/drawing/2014/main" id="{0A7A996F-A35E-874F-2479-2387C467A286}"/>
                </a:ext>
              </a:extLst>
            </p:cNvPr>
            <p:cNvCxnSpPr>
              <a:cxnSpLocks/>
            </p:cNvCxnSpPr>
            <p:nvPr/>
          </p:nvCxnSpPr>
          <p:spPr>
            <a:xfrm flipH="1" flipV="1">
              <a:off x="10377067" y="3895948"/>
              <a:ext cx="368627" cy="6197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23B722BD-7E5A-DD74-95AE-69BA3135A921}"/>
                </a:ext>
              </a:extLst>
            </p:cNvPr>
            <p:cNvSpPr/>
            <p:nvPr/>
          </p:nvSpPr>
          <p:spPr>
            <a:xfrm>
              <a:off x="8666577" y="2805281"/>
              <a:ext cx="2313135" cy="447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177" dirty="0"/>
                <a:t>Code of </a:t>
              </a:r>
              <a:r>
                <a:rPr lang="fr-BE" sz="2177" dirty="0" err="1"/>
                <a:t>Ethics</a:t>
              </a:r>
              <a:endParaRPr lang="fr-BE" sz="2177" dirty="0"/>
            </a:p>
          </p:txBody>
        </p:sp>
        <p:sp>
          <p:nvSpPr>
            <p:cNvPr id="36" name="Rectangle 35">
              <a:extLst>
                <a:ext uri="{FF2B5EF4-FFF2-40B4-BE49-F238E27FC236}">
                  <a16:creationId xmlns:a16="http://schemas.microsoft.com/office/drawing/2014/main" id="{8D08C73F-4E1B-38ED-B0D1-CEF59B1E0EC7}"/>
                </a:ext>
              </a:extLst>
            </p:cNvPr>
            <p:cNvSpPr/>
            <p:nvPr/>
          </p:nvSpPr>
          <p:spPr>
            <a:xfrm>
              <a:off x="8666577" y="3350614"/>
              <a:ext cx="2705783" cy="447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177" dirty="0"/>
                <a:t>Data Use Licences</a:t>
              </a:r>
            </a:p>
          </p:txBody>
        </p:sp>
        <p:cxnSp>
          <p:nvCxnSpPr>
            <p:cNvPr id="37" name="Connecteur droit avec flèche 36">
              <a:extLst>
                <a:ext uri="{FF2B5EF4-FFF2-40B4-BE49-F238E27FC236}">
                  <a16:creationId xmlns:a16="http://schemas.microsoft.com/office/drawing/2014/main" id="{94C941D3-1035-AB44-34EB-4D5B0857E3D1}"/>
                </a:ext>
              </a:extLst>
            </p:cNvPr>
            <p:cNvCxnSpPr>
              <a:cxnSpLocks/>
            </p:cNvCxnSpPr>
            <p:nvPr/>
          </p:nvCxnSpPr>
          <p:spPr>
            <a:xfrm flipV="1">
              <a:off x="7328620" y="2094394"/>
              <a:ext cx="444808" cy="6036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a:extLst>
                <a:ext uri="{FF2B5EF4-FFF2-40B4-BE49-F238E27FC236}">
                  <a16:creationId xmlns:a16="http://schemas.microsoft.com/office/drawing/2014/main" id="{6F2BC268-A0C5-A4F4-683D-AEFF331ACF1D}"/>
                </a:ext>
              </a:extLst>
            </p:cNvPr>
            <p:cNvCxnSpPr>
              <a:cxnSpLocks/>
            </p:cNvCxnSpPr>
            <p:nvPr/>
          </p:nvCxnSpPr>
          <p:spPr>
            <a:xfrm flipH="1" flipV="1">
              <a:off x="8871471" y="2131269"/>
              <a:ext cx="648538" cy="631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91298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Une image contenant Art fractal, léger&#10;&#10;Description générée automatiquement">
            <a:extLst>
              <a:ext uri="{FF2B5EF4-FFF2-40B4-BE49-F238E27FC236}">
                <a16:creationId xmlns:a16="http://schemas.microsoft.com/office/drawing/2014/main" id="{6B4210DF-BCDD-BDAF-60C3-FE719DAB7265}"/>
              </a:ext>
            </a:extLst>
          </p:cNvPr>
          <p:cNvPicPr>
            <a:picLocks noChangeAspect="1"/>
          </p:cNvPicPr>
          <p:nvPr/>
        </p:nvPicPr>
        <p:blipFill rotWithShape="1">
          <a:blip r:embed="rId2">
            <a:alphaModFix amt="50000"/>
          </a:blip>
          <a:srcRect b="6250"/>
          <a:stretch/>
        </p:blipFill>
        <p:spPr>
          <a:xfrm>
            <a:off x="20" y="1"/>
            <a:ext cx="12191980" cy="6857999"/>
          </a:xfrm>
          <a:prstGeom prst="rect">
            <a:avLst/>
          </a:prstGeom>
        </p:spPr>
      </p:pic>
      <p:sp>
        <p:nvSpPr>
          <p:cNvPr id="2" name="Titre 1">
            <a:extLst>
              <a:ext uri="{FF2B5EF4-FFF2-40B4-BE49-F238E27FC236}">
                <a16:creationId xmlns:a16="http://schemas.microsoft.com/office/drawing/2014/main" id="{3360DB91-D73A-4338-861C-4CE3028439F4}"/>
              </a:ext>
            </a:extLst>
          </p:cNvPr>
          <p:cNvSpPr>
            <a:spLocks noGrp="1"/>
          </p:cNvSpPr>
          <p:nvPr>
            <p:ph type="title"/>
          </p:nvPr>
        </p:nvSpPr>
        <p:spPr>
          <a:xfrm>
            <a:off x="0" y="1125415"/>
            <a:ext cx="12084148" cy="4051016"/>
          </a:xfrm>
        </p:spPr>
        <p:txBody>
          <a:bodyPr vert="horz" lIns="91440" tIns="45720" rIns="91440" bIns="45720" rtlCol="0" anchor="b">
            <a:normAutofit/>
          </a:bodyPr>
          <a:lstStyle/>
          <a:p>
            <a:pPr algn="ctr"/>
            <a:r>
              <a:rPr lang="en-US" dirty="0">
                <a:solidFill>
                  <a:srgbClr val="FFFFFF"/>
                </a:solidFill>
              </a:rPr>
              <a:t>Demo</a:t>
            </a:r>
            <a:br>
              <a:rPr lang="en-US" dirty="0">
                <a:solidFill>
                  <a:srgbClr val="FFFFFF"/>
                </a:solidFill>
              </a:rPr>
            </a:br>
            <a:endParaRPr lang="en-US" dirty="0">
              <a:solidFill>
                <a:srgbClr val="FFFFFF"/>
              </a:solidFill>
            </a:endParaRPr>
          </a:p>
        </p:txBody>
      </p:sp>
    </p:spTree>
    <p:extLst>
      <p:ext uri="{BB962C8B-B14F-4D97-AF65-F5344CB8AC3E}">
        <p14:creationId xmlns:p14="http://schemas.microsoft.com/office/powerpoint/2010/main" val="4164244732"/>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4DE72B2-897F-23D4-B74A-C3A14C169563}"/>
              </a:ext>
            </a:extLst>
          </p:cNvPr>
          <p:cNvPicPr>
            <a:picLocks noChangeAspect="1"/>
          </p:cNvPicPr>
          <p:nvPr/>
        </p:nvPicPr>
        <p:blipFill>
          <a:blip r:embed="rId3"/>
          <a:stretch>
            <a:fillRect/>
          </a:stretch>
        </p:blipFill>
        <p:spPr>
          <a:xfrm>
            <a:off x="5601587" y="1573831"/>
            <a:ext cx="6477000" cy="4943475"/>
          </a:xfrm>
          <a:prstGeom prst="rect">
            <a:avLst/>
          </a:prstGeom>
        </p:spPr>
      </p:pic>
      <p:pic>
        <p:nvPicPr>
          <p:cNvPr id="6" name="Image 5" descr="Une image contenant Police, texte, Graphique, Bleu électrique&#10;&#10;Description générée automatiquement">
            <a:extLst>
              <a:ext uri="{FF2B5EF4-FFF2-40B4-BE49-F238E27FC236}">
                <a16:creationId xmlns:a16="http://schemas.microsoft.com/office/drawing/2014/main" id="{B034D9E8-9D17-CA56-6574-0AAF0C9D8F17}"/>
              </a:ext>
            </a:extLst>
          </p:cNvPr>
          <p:cNvPicPr>
            <a:picLocks noChangeAspect="1"/>
          </p:cNvPicPr>
          <p:nvPr/>
        </p:nvPicPr>
        <p:blipFill>
          <a:blip r:embed="rId4"/>
          <a:stretch>
            <a:fillRect/>
          </a:stretch>
        </p:blipFill>
        <p:spPr>
          <a:xfrm>
            <a:off x="0" y="5084992"/>
            <a:ext cx="4739280" cy="1690698"/>
          </a:xfrm>
          <a:prstGeom prst="rect">
            <a:avLst/>
          </a:prstGeom>
        </p:spPr>
      </p:pic>
      <p:sp>
        <p:nvSpPr>
          <p:cNvPr id="7" name="Rectangle 6">
            <a:extLst>
              <a:ext uri="{FF2B5EF4-FFF2-40B4-BE49-F238E27FC236}">
                <a16:creationId xmlns:a16="http://schemas.microsoft.com/office/drawing/2014/main" id="{D0B05119-3EB0-0B5E-9F6C-CF01D7D3EF83}"/>
              </a:ext>
            </a:extLst>
          </p:cNvPr>
          <p:cNvSpPr/>
          <p:nvPr/>
        </p:nvSpPr>
        <p:spPr>
          <a:xfrm>
            <a:off x="113413" y="443679"/>
            <a:ext cx="5351287" cy="1754326"/>
          </a:xfrm>
          <a:prstGeom prst="rect">
            <a:avLst/>
          </a:prstGeom>
          <a:noFill/>
        </p:spPr>
        <p:txBody>
          <a:bodyPr wrap="square" lIns="91440" tIns="45720" rIns="91440" bIns="45720">
            <a:spAutoFit/>
          </a:bodyPr>
          <a:lstStyle/>
          <a:p>
            <a:pPr algn="ctr"/>
            <a:r>
              <a:rPr lang="fr-FR" sz="5400" b="0" cap="none" spc="0" dirty="0" err="1">
                <a:ln w="0"/>
                <a:solidFill>
                  <a:schemeClr val="tx1"/>
                </a:solidFill>
                <a:effectLst>
                  <a:outerShdw blurRad="38100" dist="19050" dir="2700000" algn="tl" rotWithShape="0">
                    <a:schemeClr val="dk1">
                      <a:alpha val="40000"/>
                    </a:schemeClr>
                  </a:outerShdw>
                </a:effectLst>
                <a:latin typeface="Arial Unicode MS" panose="020B0604020202020204" pitchFamily="34" charset="-128"/>
                <a:ea typeface="Arial Unicode MS" panose="020B0604020202020204" pitchFamily="34" charset="-128"/>
                <a:cs typeface="Arial Unicode MS" panose="020B0604020202020204" pitchFamily="34" charset="-128"/>
              </a:rPr>
              <a:t>Belgian</a:t>
            </a:r>
            <a:r>
              <a:rPr lang="fr-FR" sz="5400" b="0" cap="none" spc="0" dirty="0">
                <a:ln w="0"/>
                <a:solidFill>
                  <a:schemeClr val="tx1"/>
                </a:solidFill>
                <a:effectLst>
                  <a:outerShdw blurRad="38100" dist="19050" dir="2700000" algn="tl" rotWithShape="0">
                    <a:schemeClr val="dk1">
                      <a:alpha val="40000"/>
                    </a:scheme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Brain Data Hub</a:t>
            </a:r>
          </a:p>
        </p:txBody>
      </p:sp>
      <p:sp>
        <p:nvSpPr>
          <p:cNvPr id="8" name="ZoneTexte 7">
            <a:extLst>
              <a:ext uri="{FF2B5EF4-FFF2-40B4-BE49-F238E27FC236}">
                <a16:creationId xmlns:a16="http://schemas.microsoft.com/office/drawing/2014/main" id="{F2F29836-6F82-11E6-26AF-2994E843BADA}"/>
              </a:ext>
            </a:extLst>
          </p:cNvPr>
          <p:cNvSpPr txBox="1"/>
          <p:nvPr/>
        </p:nvSpPr>
        <p:spPr>
          <a:xfrm>
            <a:off x="113413" y="2866492"/>
            <a:ext cx="5351287" cy="923330"/>
          </a:xfrm>
          <a:prstGeom prst="rect">
            <a:avLst/>
          </a:prstGeom>
          <a:noFill/>
        </p:spPr>
        <p:txBody>
          <a:bodyPr wrap="square" rtlCol="0">
            <a:spAutoFit/>
          </a:bodyPr>
          <a:lstStyle/>
          <a:p>
            <a:pPr algn="just"/>
            <a:r>
              <a:rPr lang="fr-FR" i="1" dirty="0">
                <a:latin typeface="Arial Unicode MS" panose="020B0604020202020204" pitchFamily="34" charset="-128"/>
                <a:ea typeface="Arial Unicode MS" panose="020B0604020202020204" pitchFamily="34" charset="-128"/>
                <a:cs typeface="Arial Unicode MS" panose="020B0604020202020204" pitchFamily="34" charset="-128"/>
              </a:rPr>
              <a:t>A </a:t>
            </a:r>
            <a:r>
              <a:rPr lang="fr-FR" i="1" dirty="0" err="1">
                <a:latin typeface="Arial Unicode MS" panose="020B0604020202020204" pitchFamily="34" charset="-128"/>
                <a:ea typeface="Arial Unicode MS" panose="020B0604020202020204" pitchFamily="34" charset="-128"/>
                <a:cs typeface="Arial Unicode MS" panose="020B0604020202020204" pitchFamily="34" charset="-128"/>
              </a:rPr>
              <a:t>Secured</a:t>
            </a:r>
            <a:r>
              <a:rPr lang="fr-FR" i="1" dirty="0">
                <a:latin typeface="Arial Unicode MS" panose="020B0604020202020204" pitchFamily="34" charset="-128"/>
                <a:ea typeface="Arial Unicode MS" panose="020B0604020202020204" pitchFamily="34" charset="-128"/>
                <a:cs typeface="Arial Unicode MS" panose="020B0604020202020204" pitchFamily="34" charset="-128"/>
              </a:rPr>
              <a:t> Data Platform to Share </a:t>
            </a:r>
            <a:r>
              <a:rPr lang="fr-FR" i="1" dirty="0" err="1">
                <a:latin typeface="Arial Unicode MS" panose="020B0604020202020204" pitchFamily="34" charset="-128"/>
                <a:ea typeface="Arial Unicode MS" panose="020B0604020202020204" pitchFamily="34" charset="-128"/>
                <a:cs typeface="Arial Unicode MS" panose="020B0604020202020204" pitchFamily="34" charset="-128"/>
              </a:rPr>
              <a:t>your</a:t>
            </a:r>
            <a:r>
              <a:rPr lang="fr-FR" i="1" dirty="0">
                <a:latin typeface="Arial Unicode MS" panose="020B0604020202020204" pitchFamily="34" charset="-128"/>
                <a:ea typeface="Arial Unicode MS" panose="020B0604020202020204" pitchFamily="34" charset="-128"/>
                <a:cs typeface="Arial Unicode MS" panose="020B0604020202020204" pitchFamily="34" charset="-128"/>
              </a:rPr>
              <a:t> Data for </a:t>
            </a:r>
            <a:r>
              <a:rPr lang="fr-FR" i="1" dirty="0" err="1">
                <a:latin typeface="Arial Unicode MS" panose="020B0604020202020204" pitchFamily="34" charset="-128"/>
                <a:ea typeface="Arial Unicode MS" panose="020B0604020202020204" pitchFamily="34" charset="-128"/>
                <a:cs typeface="Arial Unicode MS" panose="020B0604020202020204" pitchFamily="34" charset="-128"/>
              </a:rPr>
              <a:t>Research</a:t>
            </a:r>
            <a:r>
              <a:rPr lang="fr-FR" i="1" dirty="0">
                <a:latin typeface="Arial Unicode MS" panose="020B0604020202020204" pitchFamily="34" charset="-128"/>
                <a:ea typeface="Arial Unicode MS" panose="020B0604020202020204" pitchFamily="34" charset="-128"/>
                <a:cs typeface="Arial Unicode MS" panose="020B0604020202020204" pitchFamily="34" charset="-128"/>
              </a:rPr>
              <a:t> and Policy in accordance </a:t>
            </a:r>
            <a:r>
              <a:rPr lang="fr-FR" i="1" dirty="0" err="1">
                <a:latin typeface="Arial Unicode MS" panose="020B0604020202020204" pitchFamily="34" charset="-128"/>
                <a:ea typeface="Arial Unicode MS" panose="020B0604020202020204" pitchFamily="34" charset="-128"/>
                <a:cs typeface="Arial Unicode MS" panose="020B0604020202020204" pitchFamily="34" charset="-128"/>
              </a:rPr>
              <a:t>with</a:t>
            </a:r>
            <a:r>
              <a:rPr lang="fr-FR" i="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fr-FR" i="1" dirty="0" err="1">
                <a:latin typeface="Arial Unicode MS" panose="020B0604020202020204" pitchFamily="34" charset="-128"/>
                <a:ea typeface="Arial Unicode MS" panose="020B0604020202020204" pitchFamily="34" charset="-128"/>
                <a:cs typeface="Arial Unicode MS" panose="020B0604020202020204" pitchFamily="34" charset="-128"/>
              </a:rPr>
              <a:t>European</a:t>
            </a:r>
            <a:r>
              <a:rPr lang="fr-FR" i="1" dirty="0">
                <a:latin typeface="Arial Unicode MS" panose="020B0604020202020204" pitchFamily="34" charset="-128"/>
                <a:ea typeface="Arial Unicode MS" panose="020B0604020202020204" pitchFamily="34" charset="-128"/>
                <a:cs typeface="Arial Unicode MS" panose="020B0604020202020204" pitchFamily="34" charset="-128"/>
              </a:rPr>
              <a:t> Law </a:t>
            </a:r>
          </a:p>
        </p:txBody>
      </p:sp>
    </p:spTree>
    <p:extLst>
      <p:ext uri="{BB962C8B-B14F-4D97-AF65-F5344CB8AC3E}">
        <p14:creationId xmlns:p14="http://schemas.microsoft.com/office/powerpoint/2010/main" val="627141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DFFF80F4-E78F-ACBB-BF1F-CE5C1AA2F1BB}"/>
              </a:ext>
            </a:extLst>
          </p:cNvPr>
          <p:cNvPicPr>
            <a:picLocks noChangeAspect="1"/>
          </p:cNvPicPr>
          <p:nvPr/>
        </p:nvPicPr>
        <p:blipFill>
          <a:blip r:embed="rId2"/>
          <a:stretch>
            <a:fillRect/>
          </a:stretch>
        </p:blipFill>
        <p:spPr>
          <a:xfrm>
            <a:off x="457200" y="806959"/>
            <a:ext cx="11277600" cy="5244082"/>
          </a:xfrm>
          <a:prstGeom prst="rect">
            <a:avLst/>
          </a:prstGeom>
        </p:spPr>
      </p:pic>
    </p:spTree>
    <p:extLst>
      <p:ext uri="{BB962C8B-B14F-4D97-AF65-F5344CB8AC3E}">
        <p14:creationId xmlns:p14="http://schemas.microsoft.com/office/powerpoint/2010/main" val="2675602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10D52B3-FA63-068A-D803-097BE79E6CAF}"/>
              </a:ext>
            </a:extLst>
          </p:cNvPr>
          <p:cNvPicPr>
            <a:picLocks noChangeAspect="1"/>
          </p:cNvPicPr>
          <p:nvPr/>
        </p:nvPicPr>
        <p:blipFill>
          <a:blip r:embed="rId2"/>
          <a:stretch>
            <a:fillRect/>
          </a:stretch>
        </p:blipFill>
        <p:spPr>
          <a:xfrm>
            <a:off x="643467" y="981605"/>
            <a:ext cx="5291666" cy="4894790"/>
          </a:xfrm>
          <a:prstGeom prst="rect">
            <a:avLst/>
          </a:prstGeom>
        </p:spPr>
      </p:pic>
      <p:pic>
        <p:nvPicPr>
          <p:cNvPr id="7" name="Image 6">
            <a:extLst>
              <a:ext uri="{FF2B5EF4-FFF2-40B4-BE49-F238E27FC236}">
                <a16:creationId xmlns:a16="http://schemas.microsoft.com/office/drawing/2014/main" id="{061250CB-5EE3-16D4-99EA-AEA7ACF0480E}"/>
              </a:ext>
            </a:extLst>
          </p:cNvPr>
          <p:cNvPicPr>
            <a:picLocks noChangeAspect="1"/>
          </p:cNvPicPr>
          <p:nvPr/>
        </p:nvPicPr>
        <p:blipFill>
          <a:blip r:embed="rId3"/>
          <a:stretch>
            <a:fillRect/>
          </a:stretch>
        </p:blipFill>
        <p:spPr>
          <a:xfrm>
            <a:off x="6256865" y="1510771"/>
            <a:ext cx="5291667" cy="3836458"/>
          </a:xfrm>
          <a:prstGeom prst="rect">
            <a:avLst/>
          </a:prstGeom>
        </p:spPr>
      </p:pic>
    </p:spTree>
    <p:extLst>
      <p:ext uri="{BB962C8B-B14F-4D97-AF65-F5344CB8AC3E}">
        <p14:creationId xmlns:p14="http://schemas.microsoft.com/office/powerpoint/2010/main" val="785486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descr="Une image contenant texte, capture d’écran, Système d’exploitation, Icône d’ordinateur&#10;&#10;Description générée automatiquement">
            <a:extLst>
              <a:ext uri="{FF2B5EF4-FFF2-40B4-BE49-F238E27FC236}">
                <a16:creationId xmlns:a16="http://schemas.microsoft.com/office/drawing/2014/main" id="{E335B2B2-100F-77F1-CC7C-A238700718DA}"/>
              </a:ext>
            </a:extLst>
          </p:cNvPr>
          <p:cNvPicPr>
            <a:picLocks noChangeAspect="1"/>
          </p:cNvPicPr>
          <p:nvPr/>
        </p:nvPicPr>
        <p:blipFill>
          <a:blip r:embed="rId2"/>
          <a:stretch>
            <a:fillRect/>
          </a:stretch>
        </p:blipFill>
        <p:spPr>
          <a:xfrm>
            <a:off x="713326" y="643466"/>
            <a:ext cx="10765348" cy="5571067"/>
          </a:xfrm>
          <a:prstGeom prst="rect">
            <a:avLst/>
          </a:prstGeom>
        </p:spPr>
      </p:pic>
    </p:spTree>
    <p:extLst>
      <p:ext uri="{BB962C8B-B14F-4D97-AF65-F5344CB8AC3E}">
        <p14:creationId xmlns:p14="http://schemas.microsoft.com/office/powerpoint/2010/main" val="1574986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F186FEF-3740-46D1-AB00-2239A550D353}"/>
              </a:ext>
            </a:extLst>
          </p:cNvPr>
          <p:cNvPicPr>
            <a:picLocks noChangeAspect="1"/>
          </p:cNvPicPr>
          <p:nvPr/>
        </p:nvPicPr>
        <p:blipFill>
          <a:blip r:embed="rId2"/>
          <a:stretch>
            <a:fillRect/>
          </a:stretch>
        </p:blipFill>
        <p:spPr>
          <a:xfrm>
            <a:off x="1903750" y="0"/>
            <a:ext cx="7972425" cy="5638800"/>
          </a:xfrm>
          <a:prstGeom prst="rect">
            <a:avLst/>
          </a:prstGeom>
        </p:spPr>
      </p:pic>
      <p:pic>
        <p:nvPicPr>
          <p:cNvPr id="7" name="Image 6">
            <a:extLst>
              <a:ext uri="{FF2B5EF4-FFF2-40B4-BE49-F238E27FC236}">
                <a16:creationId xmlns:a16="http://schemas.microsoft.com/office/drawing/2014/main" id="{158D137F-1256-5FDF-4930-AA8A820849D8}"/>
              </a:ext>
            </a:extLst>
          </p:cNvPr>
          <p:cNvPicPr>
            <a:picLocks noChangeAspect="1"/>
          </p:cNvPicPr>
          <p:nvPr/>
        </p:nvPicPr>
        <p:blipFill>
          <a:blip r:embed="rId3"/>
          <a:stretch>
            <a:fillRect/>
          </a:stretch>
        </p:blipFill>
        <p:spPr>
          <a:xfrm>
            <a:off x="1903750" y="5067300"/>
            <a:ext cx="8334375" cy="1790700"/>
          </a:xfrm>
          <a:prstGeom prst="rect">
            <a:avLst/>
          </a:prstGeom>
        </p:spPr>
      </p:pic>
    </p:spTree>
    <p:extLst>
      <p:ext uri="{BB962C8B-B14F-4D97-AF65-F5344CB8AC3E}">
        <p14:creationId xmlns:p14="http://schemas.microsoft.com/office/powerpoint/2010/main" val="168770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450FEB5-5B30-0E8D-0524-86CE83EC36A4}"/>
              </a:ext>
            </a:extLst>
          </p:cNvPr>
          <p:cNvPicPr>
            <a:picLocks noChangeAspect="1"/>
          </p:cNvPicPr>
          <p:nvPr/>
        </p:nvPicPr>
        <p:blipFill>
          <a:blip r:embed="rId2"/>
          <a:stretch>
            <a:fillRect/>
          </a:stretch>
        </p:blipFill>
        <p:spPr>
          <a:xfrm>
            <a:off x="1889844" y="0"/>
            <a:ext cx="8412311" cy="6858000"/>
          </a:xfrm>
          <a:prstGeom prst="rect">
            <a:avLst/>
          </a:prstGeom>
        </p:spPr>
      </p:pic>
    </p:spTree>
    <p:extLst>
      <p:ext uri="{BB962C8B-B14F-4D97-AF65-F5344CB8AC3E}">
        <p14:creationId xmlns:p14="http://schemas.microsoft.com/office/powerpoint/2010/main" val="3204870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A1AD06F-93C4-9ED0-80CD-F4EDE48ADF89}"/>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4800" b="1" kern="1200" dirty="0">
                <a:solidFill>
                  <a:schemeClr val="tx1"/>
                </a:solidFill>
                <a:latin typeface="+mj-lt"/>
                <a:ea typeface="+mj-ea"/>
                <a:cs typeface="+mj-cs"/>
              </a:rPr>
              <a:t>67 years of cancer registration in Europe</a:t>
            </a:r>
          </a:p>
        </p:txBody>
      </p:sp>
      <p:sp>
        <p:nvSpPr>
          <p:cNvPr id="11"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10236A7B-BB77-1A49-6023-F7595677BBDB}"/>
              </a:ext>
            </a:extLst>
          </p:cNvPr>
          <p:cNvPicPr>
            <a:picLocks noChangeAspect="1"/>
          </p:cNvPicPr>
          <p:nvPr/>
        </p:nvPicPr>
        <p:blipFill>
          <a:blip r:embed="rId2"/>
          <a:stretch>
            <a:fillRect/>
          </a:stretch>
        </p:blipFill>
        <p:spPr>
          <a:xfrm>
            <a:off x="355535" y="2211441"/>
            <a:ext cx="11476332" cy="3586353"/>
          </a:xfrm>
          <a:prstGeom prst="rect">
            <a:avLst/>
          </a:prstGeom>
        </p:spPr>
      </p:pic>
      <p:pic>
        <p:nvPicPr>
          <p:cNvPr id="6" name="Image 5" descr="Une image contenant texte, Police, Graphique, conception&#10;&#10;Description générée automatiquement">
            <a:extLst>
              <a:ext uri="{FF2B5EF4-FFF2-40B4-BE49-F238E27FC236}">
                <a16:creationId xmlns:a16="http://schemas.microsoft.com/office/drawing/2014/main" id="{33AEB851-0C8F-E72B-88E7-BFA0401538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6375" y="5782380"/>
            <a:ext cx="3025492" cy="658044"/>
          </a:xfrm>
          <a:prstGeom prst="rect">
            <a:avLst/>
          </a:prstGeom>
        </p:spPr>
      </p:pic>
    </p:spTree>
    <p:extLst>
      <p:ext uri="{BB962C8B-B14F-4D97-AF65-F5344CB8AC3E}">
        <p14:creationId xmlns:p14="http://schemas.microsoft.com/office/powerpoint/2010/main" val="217385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A07D71A-BE41-CF48-05AE-FA89B43138BF}"/>
              </a:ext>
            </a:extLst>
          </p:cNvPr>
          <p:cNvPicPr>
            <a:picLocks noChangeAspect="1"/>
          </p:cNvPicPr>
          <p:nvPr/>
        </p:nvPicPr>
        <p:blipFill>
          <a:blip r:embed="rId2"/>
          <a:stretch>
            <a:fillRect/>
          </a:stretch>
        </p:blipFill>
        <p:spPr>
          <a:xfrm>
            <a:off x="0" y="211008"/>
            <a:ext cx="12192000" cy="2058855"/>
          </a:xfrm>
          <a:prstGeom prst="rect">
            <a:avLst/>
          </a:prstGeom>
        </p:spPr>
      </p:pic>
      <p:pic>
        <p:nvPicPr>
          <p:cNvPr id="7" name="Image 6">
            <a:extLst>
              <a:ext uri="{FF2B5EF4-FFF2-40B4-BE49-F238E27FC236}">
                <a16:creationId xmlns:a16="http://schemas.microsoft.com/office/drawing/2014/main" id="{84C65BAC-0122-4198-D5AB-52A2DCBA314A}"/>
              </a:ext>
            </a:extLst>
          </p:cNvPr>
          <p:cNvPicPr>
            <a:picLocks noChangeAspect="1"/>
          </p:cNvPicPr>
          <p:nvPr/>
        </p:nvPicPr>
        <p:blipFill>
          <a:blip r:embed="rId3"/>
          <a:stretch>
            <a:fillRect/>
          </a:stretch>
        </p:blipFill>
        <p:spPr>
          <a:xfrm>
            <a:off x="2242480" y="1809256"/>
            <a:ext cx="7707039" cy="4588137"/>
          </a:xfrm>
          <a:prstGeom prst="rect">
            <a:avLst/>
          </a:prstGeom>
        </p:spPr>
      </p:pic>
      <p:pic>
        <p:nvPicPr>
          <p:cNvPr id="9" name="Image 8">
            <a:extLst>
              <a:ext uri="{FF2B5EF4-FFF2-40B4-BE49-F238E27FC236}">
                <a16:creationId xmlns:a16="http://schemas.microsoft.com/office/drawing/2014/main" id="{403B8A9B-4658-0E0E-3DBC-8C97C6F85122}"/>
              </a:ext>
            </a:extLst>
          </p:cNvPr>
          <p:cNvPicPr>
            <a:picLocks noChangeAspect="1"/>
          </p:cNvPicPr>
          <p:nvPr/>
        </p:nvPicPr>
        <p:blipFill>
          <a:blip r:embed="rId4"/>
          <a:stretch>
            <a:fillRect/>
          </a:stretch>
        </p:blipFill>
        <p:spPr>
          <a:xfrm>
            <a:off x="3163981" y="5936168"/>
            <a:ext cx="4994605" cy="921832"/>
          </a:xfrm>
          <a:prstGeom prst="rect">
            <a:avLst/>
          </a:prstGeom>
        </p:spPr>
      </p:pic>
    </p:spTree>
    <p:extLst>
      <p:ext uri="{BB962C8B-B14F-4D97-AF65-F5344CB8AC3E}">
        <p14:creationId xmlns:p14="http://schemas.microsoft.com/office/powerpoint/2010/main" val="18637528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69903FC-F1F8-D12F-2288-E5BF4ACA9E47}"/>
              </a:ext>
            </a:extLst>
          </p:cNvPr>
          <p:cNvPicPr>
            <a:picLocks noChangeAspect="1"/>
          </p:cNvPicPr>
          <p:nvPr/>
        </p:nvPicPr>
        <p:blipFill>
          <a:blip r:embed="rId2"/>
          <a:stretch>
            <a:fillRect/>
          </a:stretch>
        </p:blipFill>
        <p:spPr>
          <a:xfrm>
            <a:off x="0" y="0"/>
            <a:ext cx="12192000" cy="2241500"/>
          </a:xfrm>
          <a:prstGeom prst="rect">
            <a:avLst/>
          </a:prstGeom>
        </p:spPr>
      </p:pic>
      <p:pic>
        <p:nvPicPr>
          <p:cNvPr id="7" name="Image 6">
            <a:extLst>
              <a:ext uri="{FF2B5EF4-FFF2-40B4-BE49-F238E27FC236}">
                <a16:creationId xmlns:a16="http://schemas.microsoft.com/office/drawing/2014/main" id="{D0F06134-AFB5-5676-D0BE-08B93D8B44DE}"/>
              </a:ext>
            </a:extLst>
          </p:cNvPr>
          <p:cNvPicPr>
            <a:picLocks noChangeAspect="1"/>
          </p:cNvPicPr>
          <p:nvPr/>
        </p:nvPicPr>
        <p:blipFill>
          <a:blip r:embed="rId3"/>
          <a:stretch>
            <a:fillRect/>
          </a:stretch>
        </p:blipFill>
        <p:spPr>
          <a:xfrm>
            <a:off x="0" y="2241500"/>
            <a:ext cx="7972425" cy="1619250"/>
          </a:xfrm>
          <a:prstGeom prst="rect">
            <a:avLst/>
          </a:prstGeom>
        </p:spPr>
      </p:pic>
      <p:pic>
        <p:nvPicPr>
          <p:cNvPr id="9" name="Image 8">
            <a:extLst>
              <a:ext uri="{FF2B5EF4-FFF2-40B4-BE49-F238E27FC236}">
                <a16:creationId xmlns:a16="http://schemas.microsoft.com/office/drawing/2014/main" id="{355A624B-F74A-CF09-22EA-69865B2673C0}"/>
              </a:ext>
            </a:extLst>
          </p:cNvPr>
          <p:cNvPicPr>
            <a:picLocks noChangeAspect="1"/>
          </p:cNvPicPr>
          <p:nvPr/>
        </p:nvPicPr>
        <p:blipFill>
          <a:blip r:embed="rId4"/>
          <a:stretch>
            <a:fillRect/>
          </a:stretch>
        </p:blipFill>
        <p:spPr>
          <a:xfrm>
            <a:off x="5096655" y="3028047"/>
            <a:ext cx="6784376" cy="2909906"/>
          </a:xfrm>
          <a:prstGeom prst="rect">
            <a:avLst/>
          </a:prstGeom>
        </p:spPr>
      </p:pic>
    </p:spTree>
    <p:extLst>
      <p:ext uri="{BB962C8B-B14F-4D97-AF65-F5344CB8AC3E}">
        <p14:creationId xmlns:p14="http://schemas.microsoft.com/office/powerpoint/2010/main" val="34616153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8944D0-4017-2F45-3439-33C743CDCDA1}"/>
              </a:ext>
            </a:extLst>
          </p:cNvPr>
          <p:cNvSpPr>
            <a:spLocks noGrp="1"/>
          </p:cNvSpPr>
          <p:nvPr>
            <p:ph type="title"/>
          </p:nvPr>
        </p:nvSpPr>
        <p:spPr>
          <a:xfrm>
            <a:off x="838200" y="66665"/>
            <a:ext cx="10515600" cy="1325563"/>
          </a:xfrm>
        </p:spPr>
        <p:txBody>
          <a:bodyPr/>
          <a:lstStyle/>
          <a:p>
            <a:pPr algn="ctr"/>
            <a:r>
              <a:rPr lang="fr-BE" b="1" dirty="0"/>
              <a:t>BBDH – </a:t>
            </a:r>
            <a:r>
              <a:rPr lang="fr-BE" b="1" dirty="0" err="1"/>
              <a:t>View</a:t>
            </a:r>
            <a:endParaRPr lang="fr-BE" b="1" dirty="0"/>
          </a:p>
        </p:txBody>
      </p:sp>
      <p:pic>
        <p:nvPicPr>
          <p:cNvPr id="5" name="Image 4">
            <a:extLst>
              <a:ext uri="{FF2B5EF4-FFF2-40B4-BE49-F238E27FC236}">
                <a16:creationId xmlns:a16="http://schemas.microsoft.com/office/drawing/2014/main" id="{366376D1-FDE6-F60B-8998-EA3F83AB73C0}"/>
              </a:ext>
            </a:extLst>
          </p:cNvPr>
          <p:cNvPicPr>
            <a:picLocks noChangeAspect="1"/>
          </p:cNvPicPr>
          <p:nvPr/>
        </p:nvPicPr>
        <p:blipFill>
          <a:blip r:embed="rId2"/>
          <a:stretch>
            <a:fillRect/>
          </a:stretch>
        </p:blipFill>
        <p:spPr>
          <a:xfrm>
            <a:off x="838200" y="1392228"/>
            <a:ext cx="9681249" cy="5465772"/>
          </a:xfrm>
          <a:prstGeom prst="rect">
            <a:avLst/>
          </a:prstGeom>
        </p:spPr>
      </p:pic>
    </p:spTree>
    <p:extLst>
      <p:ext uri="{BB962C8B-B14F-4D97-AF65-F5344CB8AC3E}">
        <p14:creationId xmlns:p14="http://schemas.microsoft.com/office/powerpoint/2010/main" val="1753467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logo, cercle, Graphique, Police&#10;&#10;Description générée automatiquement">
            <a:extLst>
              <a:ext uri="{FF2B5EF4-FFF2-40B4-BE49-F238E27FC236}">
                <a16:creationId xmlns:a16="http://schemas.microsoft.com/office/drawing/2014/main" id="{7E9BC9F7-1171-A263-FB0F-CCFD14F338DE}"/>
              </a:ext>
            </a:extLst>
          </p:cNvPr>
          <p:cNvPicPr>
            <a:picLocks noChangeAspect="1"/>
          </p:cNvPicPr>
          <p:nvPr/>
        </p:nvPicPr>
        <p:blipFill>
          <a:blip r:embed="rId2"/>
          <a:stretch>
            <a:fillRect/>
          </a:stretch>
        </p:blipFill>
        <p:spPr>
          <a:xfrm>
            <a:off x="5980624" y="4748390"/>
            <a:ext cx="1165902" cy="1229662"/>
          </a:xfrm>
          <a:prstGeom prst="rect">
            <a:avLst/>
          </a:prstGeom>
        </p:spPr>
      </p:pic>
      <p:pic>
        <p:nvPicPr>
          <p:cNvPr id="11" name="Image 10" descr="Une image contenant Police, texte, Graphique, Bleu électrique&#10;&#10;Description générée automatiquement">
            <a:extLst>
              <a:ext uri="{FF2B5EF4-FFF2-40B4-BE49-F238E27FC236}">
                <a16:creationId xmlns:a16="http://schemas.microsoft.com/office/drawing/2014/main" id="{DF93D27C-2969-0046-EE79-6BD7D4B4EAA6}"/>
              </a:ext>
            </a:extLst>
          </p:cNvPr>
          <p:cNvPicPr>
            <a:picLocks noChangeAspect="1"/>
          </p:cNvPicPr>
          <p:nvPr/>
        </p:nvPicPr>
        <p:blipFill>
          <a:blip r:embed="rId3"/>
          <a:stretch>
            <a:fillRect/>
          </a:stretch>
        </p:blipFill>
        <p:spPr>
          <a:xfrm>
            <a:off x="7452720" y="5029200"/>
            <a:ext cx="4739280" cy="1690698"/>
          </a:xfrm>
          <a:prstGeom prst="rect">
            <a:avLst/>
          </a:prstGeom>
        </p:spPr>
      </p:pic>
      <p:sp>
        <p:nvSpPr>
          <p:cNvPr id="12" name="Rectangle 11">
            <a:extLst>
              <a:ext uri="{FF2B5EF4-FFF2-40B4-BE49-F238E27FC236}">
                <a16:creationId xmlns:a16="http://schemas.microsoft.com/office/drawing/2014/main" id="{B33B5B4D-D9E5-7BFC-A332-DB2A44AE2F5C}"/>
              </a:ext>
            </a:extLst>
          </p:cNvPr>
          <p:cNvSpPr/>
          <p:nvPr/>
        </p:nvSpPr>
        <p:spPr>
          <a:xfrm>
            <a:off x="6209413" y="670702"/>
            <a:ext cx="5797855" cy="1754326"/>
          </a:xfrm>
          <a:prstGeom prst="rect">
            <a:avLst/>
          </a:prstGeom>
          <a:noFill/>
        </p:spPr>
        <p:txBody>
          <a:bodyPr wrap="square" lIns="91440" tIns="45720" rIns="91440" bIns="45720">
            <a:spAutoFit/>
          </a:bodyPr>
          <a:lstStyle/>
          <a:p>
            <a:pPr algn="ctr"/>
            <a:r>
              <a:rPr lang="fr-FR" sz="5400" b="0" cap="none" spc="0" dirty="0" err="1">
                <a:ln w="0"/>
                <a:solidFill>
                  <a:schemeClr val="tx1"/>
                </a:solidFill>
                <a:effectLst>
                  <a:outerShdw blurRad="38100" dist="19050" dir="2700000" algn="tl" rotWithShape="0">
                    <a:schemeClr val="dk1">
                      <a:alpha val="40000"/>
                    </a:schemeClr>
                  </a:outerShdw>
                </a:effectLst>
                <a:latin typeface="Arial Unicode MS" panose="020B0604020202020204" pitchFamily="34" charset="-128"/>
                <a:ea typeface="Arial Unicode MS" panose="020B0604020202020204" pitchFamily="34" charset="-128"/>
                <a:cs typeface="Arial Unicode MS" panose="020B0604020202020204" pitchFamily="34" charset="-128"/>
              </a:rPr>
              <a:t>Belgian</a:t>
            </a:r>
            <a:r>
              <a:rPr lang="fr-FR" sz="5400" b="0" cap="none" spc="0" dirty="0">
                <a:ln w="0"/>
                <a:solidFill>
                  <a:schemeClr val="tx1"/>
                </a:solidFill>
                <a:effectLst>
                  <a:outerShdw blurRad="38100" dist="19050" dir="2700000" algn="tl" rotWithShape="0">
                    <a:schemeClr val="dk1">
                      <a:alpha val="40000"/>
                    </a:scheme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Brain Data Hub</a:t>
            </a:r>
          </a:p>
        </p:txBody>
      </p:sp>
      <p:sp>
        <p:nvSpPr>
          <p:cNvPr id="14" name="ZoneTexte 13">
            <a:extLst>
              <a:ext uri="{FF2B5EF4-FFF2-40B4-BE49-F238E27FC236}">
                <a16:creationId xmlns:a16="http://schemas.microsoft.com/office/drawing/2014/main" id="{E1405338-BBF7-2B3F-A2F2-A1B99EBDE2EB}"/>
              </a:ext>
            </a:extLst>
          </p:cNvPr>
          <p:cNvSpPr txBox="1"/>
          <p:nvPr/>
        </p:nvSpPr>
        <p:spPr>
          <a:xfrm>
            <a:off x="6655981" y="3118525"/>
            <a:ext cx="5351287" cy="923330"/>
          </a:xfrm>
          <a:prstGeom prst="rect">
            <a:avLst/>
          </a:prstGeom>
          <a:noFill/>
        </p:spPr>
        <p:txBody>
          <a:bodyPr wrap="square" rtlCol="0">
            <a:spAutoFit/>
          </a:bodyPr>
          <a:lstStyle/>
          <a:p>
            <a:pPr algn="just"/>
            <a:r>
              <a:rPr lang="fr-FR" i="1" dirty="0">
                <a:latin typeface="Arial Unicode MS" panose="020B0604020202020204" pitchFamily="34" charset="-128"/>
                <a:ea typeface="Arial Unicode MS" panose="020B0604020202020204" pitchFamily="34" charset="-128"/>
                <a:cs typeface="Arial Unicode MS" panose="020B0604020202020204" pitchFamily="34" charset="-128"/>
              </a:rPr>
              <a:t>A </a:t>
            </a:r>
            <a:r>
              <a:rPr lang="fr-FR" i="1" dirty="0" err="1">
                <a:latin typeface="Arial Unicode MS" panose="020B0604020202020204" pitchFamily="34" charset="-128"/>
                <a:ea typeface="Arial Unicode MS" panose="020B0604020202020204" pitchFamily="34" charset="-128"/>
                <a:cs typeface="Arial Unicode MS" panose="020B0604020202020204" pitchFamily="34" charset="-128"/>
              </a:rPr>
              <a:t>Secured</a:t>
            </a:r>
            <a:r>
              <a:rPr lang="fr-FR" i="1" dirty="0">
                <a:latin typeface="Arial Unicode MS" panose="020B0604020202020204" pitchFamily="34" charset="-128"/>
                <a:ea typeface="Arial Unicode MS" panose="020B0604020202020204" pitchFamily="34" charset="-128"/>
                <a:cs typeface="Arial Unicode MS" panose="020B0604020202020204" pitchFamily="34" charset="-128"/>
              </a:rPr>
              <a:t> Data Platform to Share </a:t>
            </a:r>
            <a:r>
              <a:rPr lang="fr-FR" i="1" dirty="0" err="1">
                <a:latin typeface="Arial Unicode MS" panose="020B0604020202020204" pitchFamily="34" charset="-128"/>
                <a:ea typeface="Arial Unicode MS" panose="020B0604020202020204" pitchFamily="34" charset="-128"/>
                <a:cs typeface="Arial Unicode MS" panose="020B0604020202020204" pitchFamily="34" charset="-128"/>
              </a:rPr>
              <a:t>your</a:t>
            </a:r>
            <a:r>
              <a:rPr lang="fr-FR" i="1" dirty="0">
                <a:latin typeface="Arial Unicode MS" panose="020B0604020202020204" pitchFamily="34" charset="-128"/>
                <a:ea typeface="Arial Unicode MS" panose="020B0604020202020204" pitchFamily="34" charset="-128"/>
                <a:cs typeface="Arial Unicode MS" panose="020B0604020202020204" pitchFamily="34" charset="-128"/>
              </a:rPr>
              <a:t> Data for </a:t>
            </a:r>
            <a:r>
              <a:rPr lang="fr-FR" i="1" dirty="0" err="1">
                <a:latin typeface="Arial Unicode MS" panose="020B0604020202020204" pitchFamily="34" charset="-128"/>
                <a:ea typeface="Arial Unicode MS" panose="020B0604020202020204" pitchFamily="34" charset="-128"/>
                <a:cs typeface="Arial Unicode MS" panose="020B0604020202020204" pitchFamily="34" charset="-128"/>
              </a:rPr>
              <a:t>Research</a:t>
            </a:r>
            <a:r>
              <a:rPr lang="fr-FR" i="1" dirty="0">
                <a:latin typeface="Arial Unicode MS" panose="020B0604020202020204" pitchFamily="34" charset="-128"/>
                <a:ea typeface="Arial Unicode MS" panose="020B0604020202020204" pitchFamily="34" charset="-128"/>
                <a:cs typeface="Arial Unicode MS" panose="020B0604020202020204" pitchFamily="34" charset="-128"/>
              </a:rPr>
              <a:t> and Policy in accordance </a:t>
            </a:r>
            <a:r>
              <a:rPr lang="fr-FR" i="1" dirty="0" err="1">
                <a:latin typeface="Arial Unicode MS" panose="020B0604020202020204" pitchFamily="34" charset="-128"/>
                <a:ea typeface="Arial Unicode MS" panose="020B0604020202020204" pitchFamily="34" charset="-128"/>
                <a:cs typeface="Arial Unicode MS" panose="020B0604020202020204" pitchFamily="34" charset="-128"/>
              </a:rPr>
              <a:t>with</a:t>
            </a:r>
            <a:r>
              <a:rPr lang="fr-FR" i="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fr-FR" i="1" dirty="0" err="1">
                <a:latin typeface="Arial Unicode MS" panose="020B0604020202020204" pitchFamily="34" charset="-128"/>
                <a:ea typeface="Arial Unicode MS" panose="020B0604020202020204" pitchFamily="34" charset="-128"/>
                <a:cs typeface="Arial Unicode MS" panose="020B0604020202020204" pitchFamily="34" charset="-128"/>
              </a:rPr>
              <a:t>European</a:t>
            </a:r>
            <a:r>
              <a:rPr lang="fr-FR" i="1" dirty="0">
                <a:latin typeface="Arial Unicode MS" panose="020B0604020202020204" pitchFamily="34" charset="-128"/>
                <a:ea typeface="Arial Unicode MS" panose="020B0604020202020204" pitchFamily="34" charset="-128"/>
                <a:cs typeface="Arial Unicode MS" panose="020B0604020202020204" pitchFamily="34" charset="-128"/>
              </a:rPr>
              <a:t> Law </a:t>
            </a:r>
          </a:p>
        </p:txBody>
      </p:sp>
      <p:sp>
        <p:nvSpPr>
          <p:cNvPr id="15" name="ZoneTexte 14">
            <a:extLst>
              <a:ext uri="{FF2B5EF4-FFF2-40B4-BE49-F238E27FC236}">
                <a16:creationId xmlns:a16="http://schemas.microsoft.com/office/drawing/2014/main" id="{43B7AE0F-4CD3-4641-FD1A-C8641B3B2DDB}"/>
              </a:ext>
            </a:extLst>
          </p:cNvPr>
          <p:cNvSpPr txBox="1"/>
          <p:nvPr/>
        </p:nvSpPr>
        <p:spPr>
          <a:xfrm>
            <a:off x="5674429" y="6350566"/>
            <a:ext cx="4147931" cy="369332"/>
          </a:xfrm>
          <a:prstGeom prst="rect">
            <a:avLst/>
          </a:prstGeom>
          <a:noFill/>
        </p:spPr>
        <p:txBody>
          <a:bodyPr wrap="square" rtlCol="0">
            <a:spAutoFit/>
          </a:bodyPr>
          <a:lstStyle/>
          <a:p>
            <a:r>
              <a:rPr lang="fr-FR" dirty="0">
                <a:ln w="0"/>
                <a:effectLst>
                  <a:outerShdw blurRad="38100" dist="19050" dir="2700000" algn="tl" rotWithShape="0">
                    <a:schemeClr val="dk1">
                      <a:alpha val="40000"/>
                    </a:scheme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Proof of concept</a:t>
            </a:r>
          </a:p>
        </p:txBody>
      </p:sp>
      <p:sp>
        <p:nvSpPr>
          <p:cNvPr id="2" name="ZoneTexte 1">
            <a:extLst>
              <a:ext uri="{FF2B5EF4-FFF2-40B4-BE49-F238E27FC236}">
                <a16:creationId xmlns:a16="http://schemas.microsoft.com/office/drawing/2014/main" id="{CB4E3579-E3E6-1EE7-AE14-7D59C5A6B7F6}"/>
              </a:ext>
            </a:extLst>
          </p:cNvPr>
          <p:cNvSpPr txBox="1"/>
          <p:nvPr/>
        </p:nvSpPr>
        <p:spPr>
          <a:xfrm>
            <a:off x="483622" y="2594629"/>
            <a:ext cx="5725791" cy="1200329"/>
          </a:xfrm>
          <a:prstGeom prst="rect">
            <a:avLst/>
          </a:prstGeom>
          <a:noFill/>
        </p:spPr>
        <p:txBody>
          <a:bodyPr wrap="square" rtlCol="0">
            <a:spAutoFit/>
          </a:bodyPr>
          <a:lstStyle/>
          <a:p>
            <a:r>
              <a:rPr lang="fr-BE" sz="7200" dirty="0" err="1"/>
              <a:t>Thank</a:t>
            </a:r>
            <a:r>
              <a:rPr lang="fr-BE" sz="7200" dirty="0"/>
              <a:t> </a:t>
            </a:r>
            <a:r>
              <a:rPr lang="fr-BE" sz="7200" dirty="0" err="1"/>
              <a:t>you</a:t>
            </a:r>
            <a:r>
              <a:rPr lang="fr-BE" sz="7200" dirty="0"/>
              <a:t> </a:t>
            </a:r>
          </a:p>
        </p:txBody>
      </p:sp>
    </p:spTree>
    <p:extLst>
      <p:ext uri="{BB962C8B-B14F-4D97-AF65-F5344CB8AC3E}">
        <p14:creationId xmlns:p14="http://schemas.microsoft.com/office/powerpoint/2010/main" val="2310148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re 1">
            <a:extLst>
              <a:ext uri="{FF2B5EF4-FFF2-40B4-BE49-F238E27FC236}">
                <a16:creationId xmlns:a16="http://schemas.microsoft.com/office/drawing/2014/main" id="{FBC8D4F3-74E5-606C-C95F-56BD06418C6C}"/>
              </a:ext>
            </a:extLst>
          </p:cNvPr>
          <p:cNvSpPr>
            <a:spLocks noGrp="1"/>
          </p:cNvSpPr>
          <p:nvPr>
            <p:ph type="title"/>
          </p:nvPr>
        </p:nvSpPr>
        <p:spPr>
          <a:xfrm>
            <a:off x="98474" y="643467"/>
            <a:ext cx="3690931" cy="5571066"/>
          </a:xfrm>
        </p:spPr>
        <p:txBody>
          <a:bodyPr>
            <a:normAutofit/>
          </a:bodyPr>
          <a:lstStyle/>
          <a:p>
            <a:r>
              <a:rPr lang="fr-BE" dirty="0">
                <a:solidFill>
                  <a:srgbClr val="FFFFFF"/>
                </a:solidFill>
              </a:rPr>
              <a:t>Road to the Cancer </a:t>
            </a:r>
            <a:r>
              <a:rPr lang="fr-BE" dirty="0" err="1">
                <a:solidFill>
                  <a:srgbClr val="FFFFFF"/>
                </a:solidFill>
              </a:rPr>
              <a:t>Registry</a:t>
            </a:r>
            <a:endParaRPr lang="fr-BE" dirty="0">
              <a:solidFill>
                <a:srgbClr val="FFFFFF"/>
              </a:solidFill>
            </a:endParaRPr>
          </a:p>
        </p:txBody>
      </p:sp>
      <p:graphicFrame>
        <p:nvGraphicFramePr>
          <p:cNvPr id="8" name="Diagramme 7">
            <a:extLst>
              <a:ext uri="{FF2B5EF4-FFF2-40B4-BE49-F238E27FC236}">
                <a16:creationId xmlns:a16="http://schemas.microsoft.com/office/drawing/2014/main" id="{A1D2956B-73DF-BEBF-121D-747E0E2B098E}"/>
              </a:ext>
            </a:extLst>
          </p:cNvPr>
          <p:cNvGraphicFramePr/>
          <p:nvPr>
            <p:extLst>
              <p:ext uri="{D42A27DB-BD31-4B8C-83A1-F6EECF244321}">
                <p14:modId xmlns:p14="http://schemas.microsoft.com/office/powerpoint/2010/main" val="3999420474"/>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3369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0C6D87F-0151-7F67-0F3B-95021D1CC81F}"/>
              </a:ext>
            </a:extLst>
          </p:cNvPr>
          <p:cNvSpPr>
            <a:spLocks noGrp="1"/>
          </p:cNvSpPr>
          <p:nvPr>
            <p:ph type="title"/>
          </p:nvPr>
        </p:nvSpPr>
        <p:spPr>
          <a:xfrm>
            <a:off x="196948" y="325369"/>
            <a:ext cx="6372664" cy="1710227"/>
          </a:xfrm>
        </p:spPr>
        <p:txBody>
          <a:bodyPr anchor="b">
            <a:normAutofit/>
          </a:bodyPr>
          <a:lstStyle/>
          <a:p>
            <a:r>
              <a:rPr lang="fr-BE" b="1" dirty="0"/>
              <a:t>Brain </a:t>
            </a:r>
            <a:r>
              <a:rPr lang="fr-BE" b="1" dirty="0" err="1"/>
              <a:t>Health</a:t>
            </a:r>
            <a:r>
              <a:rPr lang="fr-BE" b="1" dirty="0"/>
              <a:t> </a:t>
            </a:r>
            <a:r>
              <a:rPr lang="fr-BE" b="1" dirty="0" err="1"/>
              <a:t>Registry</a:t>
            </a:r>
            <a:r>
              <a:rPr lang="fr-BE" b="1" dirty="0"/>
              <a:t> ?</a:t>
            </a:r>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space réservé du contenu 6">
            <a:extLst>
              <a:ext uri="{FF2B5EF4-FFF2-40B4-BE49-F238E27FC236}">
                <a16:creationId xmlns:a16="http://schemas.microsoft.com/office/drawing/2014/main" id="{AB3DAC69-2D78-18E4-BBCA-78E726C88E89}"/>
              </a:ext>
            </a:extLst>
          </p:cNvPr>
          <p:cNvSpPr>
            <a:spLocks noGrp="1"/>
          </p:cNvSpPr>
          <p:nvPr>
            <p:ph idx="1"/>
          </p:nvPr>
        </p:nvSpPr>
        <p:spPr>
          <a:xfrm>
            <a:off x="312491" y="2852549"/>
            <a:ext cx="4686721" cy="3320668"/>
          </a:xfrm>
        </p:spPr>
        <p:txBody>
          <a:bodyPr>
            <a:normAutofit/>
          </a:bodyPr>
          <a:lstStyle/>
          <a:p>
            <a:pPr marL="0" indent="0">
              <a:buNone/>
            </a:pPr>
            <a:endParaRPr lang="fr-BE" sz="2200" dirty="0"/>
          </a:p>
          <a:p>
            <a:pPr marL="0" indent="0">
              <a:buNone/>
            </a:pPr>
            <a:endParaRPr lang="fr-BE" sz="2200" dirty="0"/>
          </a:p>
          <a:p>
            <a:pPr marL="0" indent="0">
              <a:buNone/>
            </a:pPr>
            <a:r>
              <a:rPr lang="fr-BE" sz="2200" dirty="0"/>
              <a:t>How to </a:t>
            </a:r>
            <a:r>
              <a:rPr lang="fr-BE" sz="2200" dirty="0" err="1"/>
              <a:t>contribute</a:t>
            </a:r>
            <a:r>
              <a:rPr lang="fr-BE" sz="2200" dirty="0"/>
              <a:t> ? </a:t>
            </a:r>
          </a:p>
          <a:p>
            <a:pPr marL="0" indent="0">
              <a:buNone/>
            </a:pPr>
            <a:endParaRPr lang="fr-BE" sz="2200" dirty="0"/>
          </a:p>
          <a:p>
            <a:pPr marL="0" indent="0">
              <a:buNone/>
            </a:pPr>
            <a:r>
              <a:rPr lang="fr-BE" sz="2200" dirty="0" err="1"/>
              <a:t>What</a:t>
            </a:r>
            <a:r>
              <a:rPr lang="fr-BE" sz="2200" dirty="0"/>
              <a:t> can </a:t>
            </a:r>
            <a:r>
              <a:rPr lang="fr-BE" sz="2200" dirty="0" err="1"/>
              <a:t>be</a:t>
            </a:r>
            <a:r>
              <a:rPr lang="fr-BE" sz="2200" dirty="0"/>
              <a:t> </a:t>
            </a:r>
            <a:r>
              <a:rPr lang="fr-BE" sz="2200" dirty="0" err="1"/>
              <a:t>done</a:t>
            </a:r>
            <a:r>
              <a:rPr lang="fr-BE" sz="2200" dirty="0"/>
              <a:t> </a:t>
            </a:r>
            <a:r>
              <a:rPr lang="fr-BE" sz="2200" dirty="0" err="1"/>
              <a:t>now</a:t>
            </a:r>
            <a:r>
              <a:rPr lang="fr-BE" sz="2200" dirty="0"/>
              <a:t> in a </a:t>
            </a:r>
            <a:r>
              <a:rPr lang="fr-BE" sz="2200" dirty="0" err="1"/>
              <a:t>bottom</a:t>
            </a:r>
            <a:r>
              <a:rPr lang="fr-BE" sz="2200" dirty="0"/>
              <a:t>-up perspective ?</a:t>
            </a:r>
          </a:p>
        </p:txBody>
      </p:sp>
      <p:pic>
        <p:nvPicPr>
          <p:cNvPr id="9" name="Picture 8" descr="Scan of a human brain in a neurology clinic">
            <a:extLst>
              <a:ext uri="{FF2B5EF4-FFF2-40B4-BE49-F238E27FC236}">
                <a16:creationId xmlns:a16="http://schemas.microsoft.com/office/drawing/2014/main" id="{A65B4D5F-9B2D-0FED-8EC3-0558C87812F4}"/>
              </a:ext>
            </a:extLst>
          </p:cNvPr>
          <p:cNvPicPr>
            <a:picLocks noChangeAspect="1"/>
          </p:cNvPicPr>
          <p:nvPr/>
        </p:nvPicPr>
        <p:blipFill rotWithShape="1">
          <a:blip r:embed="rId2"/>
          <a:srcRect l="2477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725384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Une image contenant Art fractal, léger&#10;&#10;Description générée automatiquement">
            <a:extLst>
              <a:ext uri="{FF2B5EF4-FFF2-40B4-BE49-F238E27FC236}">
                <a16:creationId xmlns:a16="http://schemas.microsoft.com/office/drawing/2014/main" id="{6B4210DF-BCDD-BDAF-60C3-FE719DAB7265}"/>
              </a:ext>
            </a:extLst>
          </p:cNvPr>
          <p:cNvPicPr>
            <a:picLocks noChangeAspect="1"/>
          </p:cNvPicPr>
          <p:nvPr/>
        </p:nvPicPr>
        <p:blipFill rotWithShape="1">
          <a:blip r:embed="rId2">
            <a:alphaModFix amt="50000"/>
          </a:blip>
          <a:srcRect b="6250"/>
          <a:stretch/>
        </p:blipFill>
        <p:spPr>
          <a:xfrm>
            <a:off x="20" y="1"/>
            <a:ext cx="12191980" cy="6857999"/>
          </a:xfrm>
          <a:prstGeom prst="rect">
            <a:avLst/>
          </a:prstGeom>
        </p:spPr>
      </p:pic>
      <p:sp>
        <p:nvSpPr>
          <p:cNvPr id="2" name="Titre 1">
            <a:extLst>
              <a:ext uri="{FF2B5EF4-FFF2-40B4-BE49-F238E27FC236}">
                <a16:creationId xmlns:a16="http://schemas.microsoft.com/office/drawing/2014/main" id="{3360DB91-D73A-4338-861C-4CE3028439F4}"/>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a:solidFill>
                  <a:srgbClr val="FFFFFF"/>
                </a:solidFill>
              </a:rPr>
              <a:t>How to harness European data regulations ?</a:t>
            </a:r>
          </a:p>
        </p:txBody>
      </p:sp>
    </p:spTree>
    <p:extLst>
      <p:ext uri="{BB962C8B-B14F-4D97-AF65-F5344CB8AC3E}">
        <p14:creationId xmlns:p14="http://schemas.microsoft.com/office/powerpoint/2010/main" val="383268421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2">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 name="Rectangle 14">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9340951-B36A-13FE-2DE3-17409B92C94A}"/>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4000" dirty="0">
                <a:solidFill>
                  <a:srgbClr val="FFFFFF"/>
                </a:solidFill>
              </a:rPr>
              <a:t>European Data Spaces</a:t>
            </a:r>
          </a:p>
        </p:txBody>
      </p:sp>
      <p:pic>
        <p:nvPicPr>
          <p:cNvPr id="7" name="Picture 4" descr="Common European Data Spaces – Real-time Linked Dataspaces">
            <a:extLst>
              <a:ext uri="{FF2B5EF4-FFF2-40B4-BE49-F238E27FC236}">
                <a16:creationId xmlns:a16="http://schemas.microsoft.com/office/drawing/2014/main" id="{A1E0CA75-086F-2843-E860-3ABD9A9C1F9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5748" y="2737126"/>
            <a:ext cx="5131088" cy="2886236"/>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descr="Une image contenant diagramme, schématique&#10;&#10;Description générée automatiquement">
            <a:extLst>
              <a:ext uri="{FF2B5EF4-FFF2-40B4-BE49-F238E27FC236}">
                <a16:creationId xmlns:a16="http://schemas.microsoft.com/office/drawing/2014/main" id="{83A036B2-F298-5939-9E1F-046F17812462}"/>
              </a:ext>
            </a:extLst>
          </p:cNvPr>
          <p:cNvPicPr>
            <a:picLocks noChangeAspect="1"/>
          </p:cNvPicPr>
          <p:nvPr/>
        </p:nvPicPr>
        <p:blipFill>
          <a:blip r:embed="rId3"/>
          <a:stretch>
            <a:fillRect/>
          </a:stretch>
        </p:blipFill>
        <p:spPr>
          <a:xfrm>
            <a:off x="6345165" y="2568369"/>
            <a:ext cx="5131087" cy="3296723"/>
          </a:xfrm>
          <a:prstGeom prst="rect">
            <a:avLst/>
          </a:prstGeom>
        </p:spPr>
      </p:pic>
    </p:spTree>
    <p:extLst>
      <p:ext uri="{BB962C8B-B14F-4D97-AF65-F5344CB8AC3E}">
        <p14:creationId xmlns:p14="http://schemas.microsoft.com/office/powerpoint/2010/main" val="1767992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40EDBB2-08F8-9FBB-6CAD-62B2970E5DB4}"/>
              </a:ext>
            </a:extLst>
          </p:cNvPr>
          <p:cNvSpPr>
            <a:spLocks noGrp="1"/>
          </p:cNvSpPr>
          <p:nvPr>
            <p:ph type="title"/>
          </p:nvPr>
        </p:nvSpPr>
        <p:spPr>
          <a:xfrm>
            <a:off x="1171074" y="1396686"/>
            <a:ext cx="3240506" cy="4064628"/>
          </a:xfrm>
        </p:spPr>
        <p:txBody>
          <a:bodyPr>
            <a:normAutofit/>
          </a:bodyPr>
          <a:lstStyle/>
          <a:p>
            <a:r>
              <a:rPr lang="fr-BE" b="1">
                <a:solidFill>
                  <a:srgbClr val="FFFFFF"/>
                </a:solidFill>
              </a:rPr>
              <a:t>General Data Protection Regulation</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869FAF98-ECD3-57C9-2847-70C3AD795904}"/>
              </a:ext>
            </a:extLst>
          </p:cNvPr>
          <p:cNvSpPr>
            <a:spLocks noGrp="1"/>
          </p:cNvSpPr>
          <p:nvPr>
            <p:ph idx="1"/>
          </p:nvPr>
        </p:nvSpPr>
        <p:spPr>
          <a:xfrm>
            <a:off x="5370153" y="1526033"/>
            <a:ext cx="5536397" cy="3935281"/>
          </a:xfrm>
        </p:spPr>
        <p:txBody>
          <a:bodyPr>
            <a:normAutofit/>
          </a:bodyPr>
          <a:lstStyle/>
          <a:p>
            <a:pPr marL="0" indent="0">
              <a:buNone/>
            </a:pPr>
            <a:endParaRPr lang="en-US" sz="2400" dirty="0"/>
          </a:p>
          <a:p>
            <a:pPr marL="0" indent="0">
              <a:buNone/>
            </a:pPr>
            <a:endParaRPr lang="en-US" sz="2400" dirty="0"/>
          </a:p>
          <a:p>
            <a:pPr marL="0" indent="0">
              <a:buNone/>
            </a:pPr>
            <a:r>
              <a:rPr lang="en-US" sz="2400" dirty="0"/>
              <a:t>Regulation (EU) 2016/679 of the European Parliament and of the Council of 27 April 2016 on the protection of natural persons with regard to the processing of personal data and </a:t>
            </a:r>
            <a:r>
              <a:rPr lang="en-US" sz="2400" b="1" u="sng" dirty="0"/>
              <a:t>on the free movement of such data</a:t>
            </a:r>
            <a:r>
              <a:rPr lang="en-US" sz="2400" dirty="0"/>
              <a:t>, and repealing Directive 95/46/EC (General Data Protection Regulation) (Text with EEA relevance)</a:t>
            </a:r>
            <a:endParaRPr lang="fr-BE" sz="2400" dirty="0"/>
          </a:p>
        </p:txBody>
      </p:sp>
    </p:spTree>
    <p:extLst>
      <p:ext uri="{BB962C8B-B14F-4D97-AF65-F5344CB8AC3E}">
        <p14:creationId xmlns:p14="http://schemas.microsoft.com/office/powerpoint/2010/main" val="250373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3895302-1DA6-90B5-5D6C-F1E1A99EE4BF}"/>
              </a:ext>
            </a:extLst>
          </p:cNvPr>
          <p:cNvSpPr>
            <a:spLocks noGrp="1"/>
          </p:cNvSpPr>
          <p:nvPr>
            <p:ph type="title"/>
          </p:nvPr>
        </p:nvSpPr>
        <p:spPr>
          <a:xfrm>
            <a:off x="466722" y="586855"/>
            <a:ext cx="3201366" cy="3387497"/>
          </a:xfrm>
        </p:spPr>
        <p:txBody>
          <a:bodyPr anchor="b">
            <a:normAutofit/>
          </a:bodyPr>
          <a:lstStyle/>
          <a:p>
            <a:pPr algn="r"/>
            <a:r>
              <a:rPr lang="fr-BE" sz="4000" b="1">
                <a:solidFill>
                  <a:srgbClr val="FFFFFF"/>
                </a:solidFill>
              </a:rPr>
              <a:t>General Data Protection Regulation</a:t>
            </a:r>
          </a:p>
        </p:txBody>
      </p:sp>
      <p:sp>
        <p:nvSpPr>
          <p:cNvPr id="3" name="Espace réservé du contenu 2">
            <a:extLst>
              <a:ext uri="{FF2B5EF4-FFF2-40B4-BE49-F238E27FC236}">
                <a16:creationId xmlns:a16="http://schemas.microsoft.com/office/drawing/2014/main" id="{17674AFF-8DBE-EB45-2BD7-560250566A4E}"/>
              </a:ext>
            </a:extLst>
          </p:cNvPr>
          <p:cNvSpPr>
            <a:spLocks noGrp="1"/>
          </p:cNvSpPr>
          <p:nvPr>
            <p:ph idx="1"/>
          </p:nvPr>
        </p:nvSpPr>
        <p:spPr>
          <a:xfrm>
            <a:off x="4810259" y="649480"/>
            <a:ext cx="6555347" cy="5546047"/>
          </a:xfrm>
        </p:spPr>
        <p:txBody>
          <a:bodyPr anchor="ctr">
            <a:normAutofit/>
          </a:bodyPr>
          <a:lstStyle/>
          <a:p>
            <a:r>
              <a:rPr lang="en-US" sz="2000" b="1"/>
              <a:t>Article 15 - Right of access by the data subject</a:t>
            </a:r>
          </a:p>
          <a:p>
            <a:pPr marL="0" indent="0">
              <a:buNone/>
            </a:pPr>
            <a:r>
              <a:rPr lang="en-US" sz="2000"/>
              <a:t>3.   The controller shall provide a </a:t>
            </a:r>
            <a:r>
              <a:rPr lang="en-US" sz="2000" b="1"/>
              <a:t>copy of the personal data </a:t>
            </a:r>
            <a:r>
              <a:rPr lang="en-US" sz="2000"/>
              <a:t>undergoing processing. Where the data subject makes the request by electronic means, and unless otherwise requested by the data subject, the information </a:t>
            </a:r>
            <a:r>
              <a:rPr lang="en-US" sz="2000" b="1"/>
              <a:t>shall be provided in a commonly used electronic form.</a:t>
            </a:r>
          </a:p>
          <a:p>
            <a:r>
              <a:rPr lang="en-US" sz="2000" b="1"/>
              <a:t>Article 20 - Right to data portability</a:t>
            </a:r>
          </a:p>
          <a:p>
            <a:pPr marL="0" indent="0">
              <a:buNone/>
            </a:pPr>
            <a:r>
              <a:rPr lang="en-US" sz="2000"/>
              <a:t>1.   The data subject shall have the </a:t>
            </a:r>
            <a:r>
              <a:rPr lang="en-US" sz="2000" b="1"/>
              <a:t>right to receive the personal data concerning him or her, which he or she has provided to a controller, in a structured, commonly used and machine-readable format and have the right to transmit those data to another controller</a:t>
            </a:r>
            <a:r>
              <a:rPr lang="en-US" sz="2000"/>
              <a:t> without hindrance from the controller to which the personal data have been provided</a:t>
            </a:r>
            <a:endParaRPr lang="fr-BE" sz="2000"/>
          </a:p>
        </p:txBody>
      </p:sp>
    </p:spTree>
    <p:extLst>
      <p:ext uri="{BB962C8B-B14F-4D97-AF65-F5344CB8AC3E}">
        <p14:creationId xmlns:p14="http://schemas.microsoft.com/office/powerpoint/2010/main" val="122123581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TotalTime>
  <Words>1365</Words>
  <Application>Microsoft Office PowerPoint</Application>
  <PresentationFormat>Grand écran</PresentationFormat>
  <Paragraphs>131</Paragraphs>
  <Slides>33</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33</vt:i4>
      </vt:variant>
    </vt:vector>
  </HeadingPairs>
  <TitlesOfParts>
    <vt:vector size="39" baseType="lpstr">
      <vt:lpstr>Arial</vt:lpstr>
      <vt:lpstr>Arial Unicode MS</vt:lpstr>
      <vt:lpstr>Calibri</vt:lpstr>
      <vt:lpstr>Calibri Light</vt:lpstr>
      <vt:lpstr>Times New Roman</vt:lpstr>
      <vt:lpstr>Thème Office</vt:lpstr>
      <vt:lpstr>How to Build a Belgian Brain Data Hub ?  A Proof of Concept for an altruistic Data Platform </vt:lpstr>
      <vt:lpstr>Cancer Registry</vt:lpstr>
      <vt:lpstr>67 years of cancer registration in Europe</vt:lpstr>
      <vt:lpstr>Road to the Cancer Registry</vt:lpstr>
      <vt:lpstr>Brain Health Registry ?</vt:lpstr>
      <vt:lpstr>How to harness European data regulations ?</vt:lpstr>
      <vt:lpstr>European Data Spaces</vt:lpstr>
      <vt:lpstr>General Data Protection Regulation</vt:lpstr>
      <vt:lpstr>General Data Protection Regulation</vt:lpstr>
      <vt:lpstr>Health Data</vt:lpstr>
      <vt:lpstr>Right of access and right to data portability are difficult to implement by individual people </vt:lpstr>
      <vt:lpstr>Data Governance Act  Regulation (EU) 2022/868  (applicable from September 24, 2023)</vt:lpstr>
      <vt:lpstr>Data Governance Act – Data Altruism</vt:lpstr>
      <vt:lpstr>Data Governance Act </vt:lpstr>
      <vt:lpstr>Data Governance Act </vt:lpstr>
      <vt:lpstr>Exercising rights through a written mandate</vt:lpstr>
      <vt:lpstr>European Health Data Space (Regulation)</vt:lpstr>
      <vt:lpstr>Introducing the Belgian Brain Data Hub A Proof of Concept for an altruistic Data Platform </vt:lpstr>
      <vt:lpstr>Présentation PowerPoint</vt:lpstr>
      <vt:lpstr>Présentation PowerPoint</vt:lpstr>
      <vt:lpstr>General Overview</vt:lpstr>
      <vt:lpstr>General Overview</vt:lpstr>
      <vt:lpstr>Demo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BBDH – View</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LEWKOWICZ Grégory</dc:creator>
  <cp:lastModifiedBy>LEWKOWICZ Grégory</cp:lastModifiedBy>
  <cp:revision>3</cp:revision>
  <dcterms:created xsi:type="dcterms:W3CDTF">2023-05-23T05:24:54Z</dcterms:created>
  <dcterms:modified xsi:type="dcterms:W3CDTF">2023-05-23T08:02:55Z</dcterms:modified>
</cp:coreProperties>
</file>